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charts/colors1.xml" ContentType="application/vnd.ms-office.chartcolorstyle+xml"/>
  <Override PartName="/ppt/theme/theme1.xml" ContentType="application/vnd.openxmlformats-officedocument.theme+xml"/>
  <Override PartName="/ppt/theme/theme2.xml" ContentType="application/vnd.openxmlformats-officedocument.them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charts/style1.xml" ContentType="application/vnd.ms-office.chartstyle+xml"/>
  <Override PartName="/ppt/charts/chart1.xml" ContentType="application/vnd.openxmlformats-officedocument.drawingml.char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2" r:id="rId2"/>
    <p:sldId id="267" r:id="rId3"/>
    <p:sldId id="308" r:id="rId4"/>
    <p:sldId id="309" r:id="rId5"/>
    <p:sldId id="269" r:id="rId6"/>
    <p:sldId id="270" r:id="rId7"/>
    <p:sldId id="294" r:id="rId8"/>
    <p:sldId id="292" r:id="rId9"/>
    <p:sldId id="290" r:id="rId10"/>
    <p:sldId id="293" r:id="rId11"/>
    <p:sldId id="291" r:id="rId12"/>
    <p:sldId id="296" r:id="rId13"/>
    <p:sldId id="311" r:id="rId14"/>
    <p:sldId id="295" r:id="rId15"/>
    <p:sldId id="285" r:id="rId16"/>
    <p:sldId id="286" r:id="rId17"/>
    <p:sldId id="310" r:id="rId18"/>
    <p:sldId id="280" r:id="rId19"/>
    <p:sldId id="303" r:id="rId20"/>
    <p:sldId id="264"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153"/>
    <a:srgbClr val="636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1426" autoAdjust="0"/>
  </p:normalViewPr>
  <p:slideViewPr>
    <p:cSldViewPr snapToGrid="0" snapToObjects="1">
      <p:cViewPr varScale="1">
        <p:scale>
          <a:sx n="105" d="100"/>
          <a:sy n="105" d="100"/>
        </p:scale>
        <p:origin x="696" y="6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 Extensions in Store</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trendline>
            <c:spPr>
              <a:ln w="28575" cap="rnd">
                <a:solidFill>
                  <a:schemeClr val="lt1">
                    <a:alpha val="50000"/>
                  </a:schemeClr>
                </a:solidFill>
                <a:round/>
              </a:ln>
              <a:effectLst/>
            </c:spPr>
            <c:trendlineType val="exp"/>
            <c:dispRSqr val="0"/>
            <c:dispEq val="0"/>
          </c:trendline>
          <c:cat>
            <c:strRef>
              <c:f>Sheet1!$A$2:$A$18</c:f>
              <c:strCache>
                <c:ptCount val="15"/>
                <c:pt idx="0">
                  <c:v>Week 1</c:v>
                </c:pt>
                <c:pt idx="1">
                  <c:v>Week 2</c:v>
                </c:pt>
                <c:pt idx="2">
                  <c:v>Week 3</c:v>
                </c:pt>
                <c:pt idx="3">
                  <c:v>Week 4</c:v>
                </c:pt>
                <c:pt idx="4">
                  <c:v>Week 5</c:v>
                </c:pt>
                <c:pt idx="5">
                  <c:v>Week 6</c:v>
                </c:pt>
                <c:pt idx="6">
                  <c:v>Week 7</c:v>
                </c:pt>
                <c:pt idx="7">
                  <c:v>Week 8</c:v>
                </c:pt>
                <c:pt idx="8">
                  <c:v>Week 9</c:v>
                </c:pt>
                <c:pt idx="9">
                  <c:v>Week 10</c:v>
                </c:pt>
                <c:pt idx="10">
                  <c:v>Week 11</c:v>
                </c:pt>
                <c:pt idx="11">
                  <c:v>Week 12</c:v>
                </c:pt>
                <c:pt idx="12">
                  <c:v>Week 13</c:v>
                </c:pt>
                <c:pt idx="13">
                  <c:v>Week 14</c:v>
                </c:pt>
                <c:pt idx="14">
                  <c:v>Week 15</c:v>
                </c:pt>
              </c:strCache>
            </c:strRef>
          </c:cat>
          <c:val>
            <c:numRef>
              <c:f>Sheet1!$B$2:$B$18</c:f>
              <c:numCache>
                <c:formatCode>General</c:formatCode>
                <c:ptCount val="17"/>
                <c:pt idx="0">
                  <c:v>155</c:v>
                </c:pt>
                <c:pt idx="1">
                  <c:v>155</c:v>
                </c:pt>
                <c:pt idx="2">
                  <c:v>157</c:v>
                </c:pt>
                <c:pt idx="3">
                  <c:v>164</c:v>
                </c:pt>
                <c:pt idx="4">
                  <c:v>178</c:v>
                </c:pt>
                <c:pt idx="5">
                  <c:v>194</c:v>
                </c:pt>
                <c:pt idx="6">
                  <c:v>208</c:v>
                </c:pt>
                <c:pt idx="7">
                  <c:v>224</c:v>
                </c:pt>
                <c:pt idx="8">
                  <c:v>234</c:v>
                </c:pt>
                <c:pt idx="9">
                  <c:v>255</c:v>
                </c:pt>
                <c:pt idx="10">
                  <c:v>271</c:v>
                </c:pt>
                <c:pt idx="11">
                  <c:v>301</c:v>
                </c:pt>
                <c:pt idx="12">
                  <c:v>333</c:v>
                </c:pt>
                <c:pt idx="13">
                  <c:v>349</c:v>
                </c:pt>
                <c:pt idx="14">
                  <c:v>384</c:v>
                </c:pt>
              </c:numCache>
            </c:numRef>
          </c:val>
          <c:extLst>
            <c:ext xmlns:c16="http://schemas.microsoft.com/office/drawing/2014/chart" uri="{C3380CC4-5D6E-409C-BE32-E72D297353CC}">
              <c16:uniqueId val="{00000000-AC25-44C7-AA79-71E514841534}"/>
            </c:ext>
          </c:extLst>
        </c:ser>
        <c:dLbls>
          <c:showLegendKey val="0"/>
          <c:showVal val="0"/>
          <c:showCatName val="0"/>
          <c:showSerName val="0"/>
          <c:showPercent val="0"/>
          <c:showBubbleSize val="0"/>
        </c:dLbls>
        <c:gapWidth val="269"/>
        <c:overlap val="-20"/>
        <c:axId val="-2106637632"/>
        <c:axId val="-2107547104"/>
      </c:barChart>
      <c:catAx>
        <c:axId val="-210663763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107547104"/>
        <c:crosses val="autoZero"/>
        <c:auto val="1"/>
        <c:lblAlgn val="ctr"/>
        <c:lblOffset val="100"/>
        <c:noMultiLvlLbl val="0"/>
      </c:catAx>
      <c:valAx>
        <c:axId val="-2107547104"/>
        <c:scaling>
          <c:orientation val="minMax"/>
        </c:scaling>
        <c:delete val="1"/>
        <c:axPos val="l"/>
        <c:numFmt formatCode="General" sourceLinked="1"/>
        <c:majorTickMark val="none"/>
        <c:minorTickMark val="none"/>
        <c:tickLblPos val="nextTo"/>
        <c:crossAx val="-2106637632"/>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Sales</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ltUpDiag">
              <a:fgClr>
                <a:schemeClr val="accent3"/>
              </a:fgClr>
              <a:bgClr>
                <a:schemeClr val="lt1"/>
              </a:bgClr>
            </a:pattFill>
            <a:ln>
              <a:noFill/>
            </a:ln>
            <a:effectLst/>
          </c:spPr>
          <c:invertIfNegative val="0"/>
          <c:trendline>
            <c:spPr>
              <a:ln w="28575" cap="rnd">
                <a:solidFill>
                  <a:schemeClr val="lt1">
                    <a:alpha val="50000"/>
                  </a:schemeClr>
                </a:solidFill>
                <a:round/>
              </a:ln>
              <a:effectLst/>
            </c:spPr>
            <c:trendlineType val="exp"/>
            <c:dispRSqr val="0"/>
            <c:dispEq val="0"/>
          </c:trendline>
          <c:cat>
            <c:strRef>
              <c:f>Sheet1!$A$2:$A$18</c:f>
              <c:strCache>
                <c:ptCount val="15"/>
                <c:pt idx="0">
                  <c:v>Week 1</c:v>
                </c:pt>
                <c:pt idx="1">
                  <c:v>Week 2</c:v>
                </c:pt>
                <c:pt idx="2">
                  <c:v>Week 3</c:v>
                </c:pt>
                <c:pt idx="3">
                  <c:v>Week 4</c:v>
                </c:pt>
                <c:pt idx="4">
                  <c:v>Week 5</c:v>
                </c:pt>
                <c:pt idx="5">
                  <c:v>Week 6</c:v>
                </c:pt>
                <c:pt idx="6">
                  <c:v>Week 7</c:v>
                </c:pt>
                <c:pt idx="7">
                  <c:v>Week 8</c:v>
                </c:pt>
                <c:pt idx="8">
                  <c:v>Week 9</c:v>
                </c:pt>
                <c:pt idx="9">
                  <c:v>Week 10</c:v>
                </c:pt>
                <c:pt idx="10">
                  <c:v>Week 11</c:v>
                </c:pt>
                <c:pt idx="11">
                  <c:v>Week 12</c:v>
                </c:pt>
                <c:pt idx="12">
                  <c:v>Week 13</c:v>
                </c:pt>
                <c:pt idx="13">
                  <c:v>Week 14</c:v>
                </c:pt>
                <c:pt idx="14">
                  <c:v>Week 15</c:v>
                </c:pt>
              </c:strCache>
            </c:strRef>
          </c:cat>
          <c:val>
            <c:numRef>
              <c:f>Sheet1!$B$2:$B$18</c:f>
              <c:numCache>
                <c:formatCode>General</c:formatCode>
                <c:ptCount val="17"/>
                <c:pt idx="0">
                  <c:v>398</c:v>
                </c:pt>
                <c:pt idx="1">
                  <c:v>1245</c:v>
                </c:pt>
                <c:pt idx="2">
                  <c:v>3514</c:v>
                </c:pt>
                <c:pt idx="3">
                  <c:v>3993</c:v>
                </c:pt>
                <c:pt idx="4">
                  <c:v>4526</c:v>
                </c:pt>
                <c:pt idx="5">
                  <c:v>8415</c:v>
                </c:pt>
                <c:pt idx="6">
                  <c:v>9827</c:v>
                </c:pt>
                <c:pt idx="7">
                  <c:v>10677</c:v>
                </c:pt>
                <c:pt idx="8">
                  <c:v>12392</c:v>
                </c:pt>
                <c:pt idx="9">
                  <c:v>14512</c:v>
                </c:pt>
                <c:pt idx="10">
                  <c:v>15912</c:v>
                </c:pt>
                <c:pt idx="11">
                  <c:v>18174</c:v>
                </c:pt>
                <c:pt idx="12">
                  <c:v>21651</c:v>
                </c:pt>
                <c:pt idx="13">
                  <c:v>27626</c:v>
                </c:pt>
                <c:pt idx="14">
                  <c:v>32541</c:v>
                </c:pt>
              </c:numCache>
            </c:numRef>
          </c:val>
          <c:extLst>
            <c:ext xmlns:c16="http://schemas.microsoft.com/office/drawing/2014/chart" uri="{C3380CC4-5D6E-409C-BE32-E72D297353CC}">
              <c16:uniqueId val="{00000000-830E-4BEB-9C05-16CEEDC88894}"/>
            </c:ext>
          </c:extLst>
        </c:ser>
        <c:dLbls>
          <c:showLegendKey val="0"/>
          <c:showVal val="0"/>
          <c:showCatName val="0"/>
          <c:showSerName val="0"/>
          <c:showPercent val="0"/>
          <c:showBubbleSize val="0"/>
        </c:dLbls>
        <c:gapWidth val="269"/>
        <c:overlap val="-20"/>
        <c:axId val="-2098321888"/>
        <c:axId val="-2068615088"/>
      </c:barChart>
      <c:catAx>
        <c:axId val="-209832188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068615088"/>
        <c:crosses val="autoZero"/>
        <c:auto val="1"/>
        <c:lblAlgn val="ctr"/>
        <c:lblOffset val="100"/>
        <c:noMultiLvlLbl val="0"/>
      </c:catAx>
      <c:valAx>
        <c:axId val="-2068615088"/>
        <c:scaling>
          <c:orientation val="minMax"/>
        </c:scaling>
        <c:delete val="1"/>
        <c:axPos val="l"/>
        <c:numFmt formatCode="General" sourceLinked="1"/>
        <c:majorTickMark val="none"/>
        <c:minorTickMark val="none"/>
        <c:tickLblPos val="nextTo"/>
        <c:crossAx val="-2098321888"/>
        <c:crosses val="autoZero"/>
        <c:crossBetween val="between"/>
      </c:valAx>
      <c:spPr>
        <a:noFill/>
        <a:ln>
          <a:noFill/>
        </a:ln>
        <a:effectLst/>
      </c:spPr>
    </c:plotArea>
    <c:plotVisOnly val="1"/>
    <c:dispBlanksAs val="gap"/>
    <c:showDLblsOverMax val="0"/>
  </c:chart>
  <c:spPr>
    <a:solidFill>
      <a:schemeClr val="accent3"/>
    </a:solidFill>
    <a:ln w="9525" cap="flat" cmpd="sng" algn="ctr">
      <a:solidFill>
        <a:schemeClr val="accent3"/>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F396B-9442-4545-8075-3C4C199AD6A2}" type="datetimeFigureOut">
              <a:rPr lang="en-US" smtClean="0"/>
              <a:t>8/17/2016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9AD20-66D8-4416-997F-8CEE76EA0500}" type="slidenum">
              <a:rPr lang="en-US" smtClean="0"/>
              <a:t>‹#›</a:t>
            </a:fld>
            <a:endParaRPr lang="en-US"/>
          </a:p>
        </p:txBody>
      </p:sp>
    </p:spTree>
    <p:extLst>
      <p:ext uri="{BB962C8B-B14F-4D97-AF65-F5344CB8AC3E}">
        <p14:creationId xmlns:p14="http://schemas.microsoft.com/office/powerpoint/2010/main" val="171328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2</a:t>
            </a:fld>
            <a:endParaRPr lang="en-US"/>
          </a:p>
        </p:txBody>
      </p:sp>
    </p:spTree>
    <p:extLst>
      <p:ext uri="{BB962C8B-B14F-4D97-AF65-F5344CB8AC3E}">
        <p14:creationId xmlns:p14="http://schemas.microsoft.com/office/powerpoint/2010/main" val="292636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t>Premier Benefit</a:t>
            </a:r>
          </a:p>
          <a:p>
            <a:pPr marL="171450" lvl="0" indent="-171450">
              <a:buFont typeface="Arial" panose="020B0604020202020204" pitchFamily="34" charset="0"/>
              <a:buChar char="•"/>
            </a:pPr>
            <a:r>
              <a:rPr lang="en-US" sz="1200" dirty="0"/>
              <a:t>Front and Center</a:t>
            </a:r>
          </a:p>
          <a:p>
            <a:pPr marL="171450" lvl="0" indent="-171450">
              <a:buFont typeface="Arial" panose="020B0604020202020204" pitchFamily="34" charset="0"/>
              <a:buChar char="•"/>
            </a:pPr>
            <a:r>
              <a:rPr lang="en-US" sz="1200" dirty="0"/>
              <a:t>In-Product</a:t>
            </a:r>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13</a:t>
            </a:fld>
            <a:endParaRPr lang="en-US"/>
          </a:p>
        </p:txBody>
      </p:sp>
    </p:spTree>
    <p:extLst>
      <p:ext uri="{BB962C8B-B14F-4D97-AF65-F5344CB8AC3E}">
        <p14:creationId xmlns:p14="http://schemas.microsoft.com/office/powerpoint/2010/main" val="48046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Roadmap Visibility / Better Communication / New Resources / Lead Sharing</a:t>
            </a:r>
          </a:p>
        </p:txBody>
      </p:sp>
      <p:sp>
        <p:nvSpPr>
          <p:cNvPr id="4" name="Slide Number Placeholder 3"/>
          <p:cNvSpPr>
            <a:spLocks noGrp="1"/>
          </p:cNvSpPr>
          <p:nvPr>
            <p:ph type="sldNum" sz="quarter" idx="10"/>
          </p:nvPr>
        </p:nvSpPr>
        <p:spPr/>
        <p:txBody>
          <a:bodyPr/>
          <a:lstStyle/>
          <a:p>
            <a:fld id="{892896BC-1F1A-47E9-9169-B09747E838CF}" type="slidenum">
              <a:rPr lang="en-US" smtClean="0"/>
              <a:t>14</a:t>
            </a:fld>
            <a:endParaRPr lang="en-US"/>
          </a:p>
        </p:txBody>
      </p:sp>
    </p:spTree>
    <p:extLst>
      <p:ext uri="{BB962C8B-B14F-4D97-AF65-F5344CB8AC3E}">
        <p14:creationId xmlns:p14="http://schemas.microsoft.com/office/powerpoint/2010/main" val="416521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Webinars, White Papers, Customer Stories, Blogs, Video, Infographics, Joint Communications, and Demo Integrations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content is gated, some is not for lead generation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Call for Content!  </a:t>
            </a:r>
          </a:p>
          <a:p>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15</a:t>
            </a:fld>
            <a:endParaRPr lang="en-US"/>
          </a:p>
        </p:txBody>
      </p:sp>
    </p:spTree>
    <p:extLst>
      <p:ext uri="{BB962C8B-B14F-4D97-AF65-F5344CB8AC3E}">
        <p14:creationId xmlns:p14="http://schemas.microsoft.com/office/powerpoint/2010/main" val="288713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Access to Merchants, Customer Team, Sales Teams, Internal </a:t>
            </a:r>
            <a:r>
              <a:rPr lang="en-US" dirty="0" err="1"/>
              <a:t>Magento</a:t>
            </a:r>
            <a:r>
              <a:rPr lang="en-US" dirty="0"/>
              <a:t> Teams</a:t>
            </a:r>
          </a:p>
        </p:txBody>
      </p:sp>
      <p:sp>
        <p:nvSpPr>
          <p:cNvPr id="4" name="Slide Number Placeholder 3"/>
          <p:cNvSpPr>
            <a:spLocks noGrp="1"/>
          </p:cNvSpPr>
          <p:nvPr>
            <p:ph type="sldNum" sz="quarter" idx="10"/>
          </p:nvPr>
        </p:nvSpPr>
        <p:spPr/>
        <p:txBody>
          <a:bodyPr/>
          <a:lstStyle/>
          <a:p>
            <a:fld id="{78B9AD20-66D8-4416-997F-8CEE76EA0500}" type="slidenum">
              <a:rPr lang="en-US" smtClean="0"/>
              <a:t>16</a:t>
            </a:fld>
            <a:endParaRPr lang="en-US"/>
          </a:p>
        </p:txBody>
      </p:sp>
    </p:spTree>
    <p:extLst>
      <p:ext uri="{BB962C8B-B14F-4D97-AF65-F5344CB8AC3E}">
        <p14:creationId xmlns:p14="http://schemas.microsoft.com/office/powerpoint/2010/main" val="944099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Access to Merchants, Customer Team, Sales Teams, Internal </a:t>
            </a:r>
            <a:r>
              <a:rPr lang="en-US" dirty="0" err="1"/>
              <a:t>Magento</a:t>
            </a:r>
            <a:r>
              <a:rPr lang="en-US" dirty="0"/>
              <a:t> Teams</a:t>
            </a:r>
          </a:p>
          <a:p>
            <a:r>
              <a:rPr lang="en-US" dirty="0"/>
              <a:t>New Materials</a:t>
            </a:r>
          </a:p>
          <a:p>
            <a:r>
              <a:rPr lang="en-US" dirty="0"/>
              <a:t>New</a:t>
            </a:r>
            <a:r>
              <a:rPr lang="en-US" baseline="0" dirty="0"/>
              <a:t> meetings and calls</a:t>
            </a:r>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17</a:t>
            </a:fld>
            <a:endParaRPr lang="en-US"/>
          </a:p>
        </p:txBody>
      </p:sp>
    </p:spTree>
    <p:extLst>
      <p:ext uri="{BB962C8B-B14F-4D97-AF65-F5344CB8AC3E}">
        <p14:creationId xmlns:p14="http://schemas.microsoft.com/office/powerpoint/2010/main" val="823198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email you information regarding your badges</a:t>
            </a:r>
            <a:r>
              <a:rPr lang="en-US" baseline="0" dirty="0"/>
              <a:t> the goal is to update them ASAP</a:t>
            </a:r>
          </a:p>
          <a:p>
            <a:endParaRPr lang="en-US" baseline="0" dirty="0"/>
          </a:p>
          <a:p>
            <a:r>
              <a:rPr lang="en-US" baseline="0" dirty="0"/>
              <a:t>VIDEO WE WANT VIDEO</a:t>
            </a:r>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18</a:t>
            </a:fld>
            <a:endParaRPr lang="en-US"/>
          </a:p>
        </p:txBody>
      </p:sp>
    </p:spTree>
    <p:extLst>
      <p:ext uri="{BB962C8B-B14F-4D97-AF65-F5344CB8AC3E}">
        <p14:creationId xmlns:p14="http://schemas.microsoft.com/office/powerpoint/2010/main" val="2926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19</a:t>
            </a:fld>
            <a:endParaRPr lang="en-US"/>
          </a:p>
        </p:txBody>
      </p:sp>
    </p:spTree>
    <p:extLst>
      <p:ext uri="{BB962C8B-B14F-4D97-AF65-F5344CB8AC3E}">
        <p14:creationId xmlns:p14="http://schemas.microsoft.com/office/powerpoint/2010/main" val="3903875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20</a:t>
            </a:fld>
            <a:endParaRPr lang="en-US"/>
          </a:p>
        </p:txBody>
      </p:sp>
    </p:spTree>
    <p:extLst>
      <p:ext uri="{BB962C8B-B14F-4D97-AF65-F5344CB8AC3E}">
        <p14:creationId xmlns:p14="http://schemas.microsoft.com/office/powerpoint/2010/main" val="426768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3</a:t>
            </a:fld>
            <a:endParaRPr lang="en-US"/>
          </a:p>
        </p:txBody>
      </p:sp>
    </p:spTree>
    <p:extLst>
      <p:ext uri="{BB962C8B-B14F-4D97-AF65-F5344CB8AC3E}">
        <p14:creationId xmlns:p14="http://schemas.microsoft.com/office/powerpoint/2010/main" val="222838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Building upon our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be clear that the objective here is to communicate an evolving partner program that drives mutual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Deeper strategic partnerships, trackable benefits and leads, verified extensions, better ways to inspire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Better Quality Extensions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5</a:t>
            </a:fld>
            <a:endParaRPr lang="en-US"/>
          </a:p>
        </p:txBody>
      </p:sp>
    </p:spTree>
    <p:extLst>
      <p:ext uri="{BB962C8B-B14F-4D97-AF65-F5344CB8AC3E}">
        <p14:creationId xmlns:p14="http://schemas.microsoft.com/office/powerpoint/2010/main" val="2297953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baseline="0" dirty="0"/>
              <a:t> levels </a:t>
            </a:r>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6</a:t>
            </a:fld>
            <a:endParaRPr lang="en-US"/>
          </a:p>
        </p:txBody>
      </p:sp>
    </p:spTree>
    <p:extLst>
      <p:ext uri="{BB962C8B-B14F-4D97-AF65-F5344CB8AC3E}">
        <p14:creationId xmlns:p14="http://schemas.microsoft.com/office/powerpoint/2010/main" val="90907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7</a:t>
            </a:fld>
            <a:endParaRPr lang="en-US"/>
          </a:p>
        </p:txBody>
      </p:sp>
    </p:spTree>
    <p:extLst>
      <p:ext uri="{BB962C8B-B14F-4D97-AF65-F5344CB8AC3E}">
        <p14:creationId xmlns:p14="http://schemas.microsoft.com/office/powerpoint/2010/main" val="283200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Mention</a:t>
            </a:r>
            <a:r>
              <a:rPr lang="en-US" baseline="0" dirty="0"/>
              <a:t> that Marketplace Developers can opt to get the Level 2</a:t>
            </a:r>
            <a:endParaRPr lang="en-US" dirty="0"/>
          </a:p>
        </p:txBody>
      </p:sp>
      <p:sp>
        <p:nvSpPr>
          <p:cNvPr id="4" name="Slide Number Placeholder 3"/>
          <p:cNvSpPr>
            <a:spLocks noGrp="1"/>
          </p:cNvSpPr>
          <p:nvPr>
            <p:ph type="sldNum" sz="quarter" idx="10"/>
          </p:nvPr>
        </p:nvSpPr>
        <p:spPr/>
        <p:txBody>
          <a:bodyPr/>
          <a:lstStyle/>
          <a:p>
            <a:fld id="{78B9AD20-66D8-4416-997F-8CEE76EA0500}" type="slidenum">
              <a:rPr lang="en-US" smtClean="0"/>
              <a:t>8</a:t>
            </a:fld>
            <a:endParaRPr lang="en-US"/>
          </a:p>
        </p:txBody>
      </p:sp>
    </p:spTree>
    <p:extLst>
      <p:ext uri="{BB962C8B-B14F-4D97-AF65-F5344CB8AC3E}">
        <p14:creationId xmlns:p14="http://schemas.microsoft.com/office/powerpoint/2010/main" val="226817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thrilled with the progress we have made and thank you for your continued support as we work to deliver a great Merchant experience.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 launch of the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Marketplace on April 11, we been making improvements to the inventory selection, quality standards, and user experience. We’ve grown inventory on the store by more than 50%. We know have ___[latest # is 235]__ extensions available for purchased or download. At the same time, we continue to refine the process and tools we use to enforce quality standards for all Marketplace inventory. We recently updated our coding standards quality check and published our methods publically via </a:t>
            </a:r>
            <a:r>
              <a:rPr lang="en-US" sz="1200" kern="1200" baseline="0" dirty="0" err="1">
                <a:solidFill>
                  <a:schemeClr val="tx1"/>
                </a:solidFill>
                <a:effectLst/>
                <a:latin typeface="+mn-lt"/>
                <a:ea typeface="+mn-ea"/>
                <a:cs typeface="+mn-cs"/>
              </a:rPr>
              <a:t>github</a:t>
            </a:r>
            <a:r>
              <a:rPr lang="en-US" sz="1200" kern="1200" baseline="0" dirty="0">
                <a:solidFill>
                  <a:schemeClr val="tx1"/>
                </a:solidFill>
                <a:effectLst/>
                <a:latin typeface="+mn-lt"/>
                <a:ea typeface="+mn-ea"/>
                <a:cs typeface="+mn-cs"/>
              </a:rPr>
              <a:t> so that developers can self-check their code as they are preparing extensions for submission to the Marketplace. We recently integrated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Premier partner </a:t>
            </a:r>
            <a:r>
              <a:rPr lang="en-US" sz="1200" kern="1200" baseline="0" dirty="0" err="1">
                <a:solidFill>
                  <a:schemeClr val="tx1"/>
                </a:solidFill>
                <a:effectLst/>
                <a:latin typeface="+mn-lt"/>
                <a:ea typeface="+mn-ea"/>
                <a:cs typeface="+mn-cs"/>
              </a:rPr>
              <a:t>Celebros</a:t>
            </a:r>
            <a:r>
              <a:rPr lang="en-US" sz="1200" kern="1200" baseline="0" dirty="0">
                <a:solidFill>
                  <a:schemeClr val="tx1"/>
                </a:solidFill>
                <a:effectLst/>
                <a:latin typeface="+mn-lt"/>
                <a:ea typeface="+mn-ea"/>
                <a:cs typeface="+mn-cs"/>
              </a:rPr>
              <a:t> as the search engine powering Marketplace – in the coming weeks we will be using </a:t>
            </a:r>
            <a:r>
              <a:rPr lang="en-US" sz="1200" kern="1200" baseline="0" dirty="0" err="1">
                <a:solidFill>
                  <a:schemeClr val="tx1"/>
                </a:solidFill>
                <a:effectLst/>
                <a:latin typeface="+mn-lt"/>
                <a:ea typeface="+mn-ea"/>
                <a:cs typeface="+mn-cs"/>
              </a:rPr>
              <a:t>Celebros</a:t>
            </a:r>
            <a:r>
              <a:rPr lang="en-US" sz="1200" kern="1200" baseline="0" dirty="0">
                <a:solidFill>
                  <a:schemeClr val="tx1"/>
                </a:solidFill>
                <a:effectLst/>
                <a:latin typeface="+mn-lt"/>
                <a:ea typeface="+mn-ea"/>
                <a:cs typeface="+mn-cs"/>
              </a:rPr>
              <a:t>’ technology to further tune Marketplace search based on keyword usage and popular products.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Marketplace aims to serve and promote the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developer community. To this end, we have launched extension developer Success Stories which provide company profile information and detail on the benefits achieved from using the developer’s products. Additionally, we continue to work hard to drive traffic to Marketplace in order to showcase the high quality work of our developers through various marketing activities such as email, social media, webinars, and other demand generation activities.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Our community is such an important resource for Marketplace. Coinciding with the launch of the Marketplace, we created the Marketplace Developer Council, a rotating set of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community developers who provide input and feedback on the Marketplace product, inventory and policies. The council provides an opportunity for the Marketplace team to listen directly to the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community. Thus far, we’ve completed three developer council meetings and the input we’ve received has resulted in actions taken on inventory and quality management and product roadmap prioritization.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We are updating partner labels to reflect the recent changes to the </a:t>
            </a:r>
            <a:r>
              <a:rPr lang="en-US" altLang="en-US" dirty="0" err="1">
                <a:ea typeface="ＭＳ Ｐゴシック" charset="-128"/>
              </a:rPr>
              <a:t>Magento</a:t>
            </a:r>
            <a:r>
              <a:rPr lang="en-US" altLang="en-US" dirty="0">
                <a:ea typeface="ＭＳ Ｐゴシック" charset="-128"/>
              </a:rPr>
              <a:t> Partner program announced at Imagine.</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Going forward, we</a:t>
            </a:r>
            <a:r>
              <a:rPr lang="en-US" sz="1200" kern="1200" baseline="0" dirty="0">
                <a:solidFill>
                  <a:schemeClr val="tx1"/>
                </a:solidFill>
                <a:effectLst/>
                <a:latin typeface="+mn-lt"/>
                <a:ea typeface="+mn-ea"/>
                <a:cs typeface="+mn-cs"/>
              </a:rPr>
              <a:t> will continue to make investments in the Marketplace. We are preparing the Marketplace for submission and purchase of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1.x extensions. This will be accompanied by migration of data from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Connect, our legacy product supporting </a:t>
            </a:r>
            <a:r>
              <a:rPr lang="en-US" sz="1200" kern="1200" baseline="0" dirty="0" err="1">
                <a:solidFill>
                  <a:schemeClr val="tx1"/>
                </a:solidFill>
                <a:effectLst/>
                <a:latin typeface="+mn-lt"/>
                <a:ea typeface="+mn-ea"/>
                <a:cs typeface="+mn-cs"/>
              </a:rPr>
              <a:t>Magento</a:t>
            </a:r>
            <a:r>
              <a:rPr lang="en-US" sz="1200" kern="1200" baseline="0" dirty="0">
                <a:solidFill>
                  <a:schemeClr val="tx1"/>
                </a:solidFill>
                <a:effectLst/>
                <a:latin typeface="+mn-lt"/>
                <a:ea typeface="+mn-ea"/>
                <a:cs typeface="+mn-cs"/>
              </a:rPr>
              <a:t> 1.x extensions. Soon we will require inventory to pass new code security and vulnerability scans, improving the overall quality of items listed on the Marketplace. Extensions that pass the highest quality standards applied to Marketplace inventory will receive promotional marketing that highlights their work to potential customers.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89FF3E-189A-1842-A74B-A05466317248}" type="slidenum">
              <a:rPr lang="en-US" smtClean="0"/>
              <a:t>9</a:t>
            </a:fld>
            <a:endParaRPr lang="en-US"/>
          </a:p>
        </p:txBody>
      </p:sp>
    </p:spTree>
    <p:extLst>
      <p:ext uri="{BB962C8B-B14F-4D97-AF65-F5344CB8AC3E}">
        <p14:creationId xmlns:p14="http://schemas.microsoft.com/office/powerpoint/2010/main" val="1797708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Emails</a:t>
            </a:r>
          </a:p>
          <a:p>
            <a:pPr marL="171450" indent="-171450">
              <a:buFont typeface="Arial" panose="020B0604020202020204" pitchFamily="34" charset="0"/>
              <a:buChar char="•"/>
            </a:pPr>
            <a:r>
              <a:rPr lang="en-US" dirty="0"/>
              <a:t>Blog Posts</a:t>
            </a:r>
          </a:p>
          <a:p>
            <a:pPr marL="171450" indent="-171450">
              <a:buFont typeface="Arial" panose="020B0604020202020204" pitchFamily="34" charset="0"/>
              <a:buChar char="•"/>
            </a:pPr>
            <a:r>
              <a:rPr lang="en-US" dirty="0"/>
              <a:t>Social Posts</a:t>
            </a:r>
          </a:p>
          <a:p>
            <a:pPr marL="171450" indent="-171450">
              <a:buFont typeface="Arial" panose="020B0604020202020204" pitchFamily="34" charset="0"/>
              <a:buChar char="•"/>
            </a:pPr>
            <a:r>
              <a:rPr lang="en-US" dirty="0"/>
              <a:t>Website Feature</a:t>
            </a:r>
          </a:p>
          <a:p>
            <a:pPr marL="171450" indent="-171450">
              <a:buFont typeface="Arial" panose="020B0604020202020204" pitchFamily="34" charset="0"/>
              <a:buChar char="•"/>
            </a:pPr>
            <a:r>
              <a:rPr lang="en-US" dirty="0"/>
              <a:t>Success Stories</a:t>
            </a:r>
          </a:p>
        </p:txBody>
      </p:sp>
      <p:sp>
        <p:nvSpPr>
          <p:cNvPr id="4" name="Slide Number Placeholder 3"/>
          <p:cNvSpPr>
            <a:spLocks noGrp="1"/>
          </p:cNvSpPr>
          <p:nvPr>
            <p:ph type="sldNum" sz="quarter" idx="10"/>
          </p:nvPr>
        </p:nvSpPr>
        <p:spPr/>
        <p:txBody>
          <a:bodyPr/>
          <a:lstStyle/>
          <a:p>
            <a:fld id="{78B9AD20-66D8-4416-997F-8CEE76EA0500}" type="slidenum">
              <a:rPr lang="en-US" smtClean="0"/>
              <a:t>11</a:t>
            </a:fld>
            <a:endParaRPr lang="en-US"/>
          </a:p>
        </p:txBody>
      </p:sp>
    </p:spTree>
    <p:extLst>
      <p:ext uri="{BB962C8B-B14F-4D97-AF65-F5344CB8AC3E}">
        <p14:creationId xmlns:p14="http://schemas.microsoft.com/office/powerpoint/2010/main" val="136254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680"/>
              </a:spcBef>
              <a:buFont typeface="Arial" panose="020B0604020202020204" pitchFamily="34" charset="0"/>
              <a:buNone/>
            </a:pPr>
            <a:r>
              <a:rPr lang="en-US" dirty="0"/>
              <a:t>More to come:</a:t>
            </a:r>
          </a:p>
          <a:p>
            <a:pPr marL="171450" indent="-171450">
              <a:spcBef>
                <a:spcPts val="1680"/>
              </a:spcBef>
              <a:buFont typeface="Arial" panose="020B0604020202020204" pitchFamily="34" charset="0"/>
              <a:buChar char="•"/>
            </a:pPr>
            <a:r>
              <a:rPr lang="en-US" dirty="0"/>
              <a:t>Lead Sharing</a:t>
            </a:r>
          </a:p>
          <a:p>
            <a:pPr marL="171450" indent="-171450">
              <a:spcBef>
                <a:spcPts val="1680"/>
              </a:spcBef>
              <a:buFont typeface="Arial" panose="020B0604020202020204" pitchFamily="34" charset="0"/>
              <a:buChar char="•"/>
            </a:pPr>
            <a:r>
              <a:rPr lang="en-US" dirty="0"/>
              <a:t>Roadmap Visibility</a:t>
            </a:r>
          </a:p>
          <a:p>
            <a:pPr marL="171450" indent="-171450">
              <a:spcBef>
                <a:spcPts val="1680"/>
              </a:spcBef>
              <a:buFont typeface="Arial" panose="020B0604020202020204" pitchFamily="34" charset="0"/>
              <a:buChar char="•"/>
            </a:pPr>
            <a:r>
              <a:rPr lang="en-US" dirty="0"/>
              <a:t>Better Communication</a:t>
            </a:r>
          </a:p>
          <a:p>
            <a:pPr marL="171450" indent="-171450">
              <a:spcBef>
                <a:spcPts val="1680"/>
              </a:spcBef>
              <a:buFont typeface="Arial" panose="020B0604020202020204" pitchFamily="34" charset="0"/>
              <a:buChar char="•"/>
            </a:pPr>
            <a:r>
              <a:rPr lang="en-US" dirty="0"/>
              <a:t>New Resources</a:t>
            </a:r>
          </a:p>
          <a:p>
            <a:endParaRPr lang="en-US" dirty="0"/>
          </a:p>
        </p:txBody>
      </p:sp>
      <p:sp>
        <p:nvSpPr>
          <p:cNvPr id="4" name="Slide Number Placeholder 3"/>
          <p:cNvSpPr>
            <a:spLocks noGrp="1"/>
          </p:cNvSpPr>
          <p:nvPr>
            <p:ph type="sldNum" sz="quarter" idx="10"/>
          </p:nvPr>
        </p:nvSpPr>
        <p:spPr/>
        <p:txBody>
          <a:bodyPr/>
          <a:lstStyle/>
          <a:p>
            <a:fld id="{892896BC-1F1A-47E9-9169-B09747E838CF}" type="slidenum">
              <a:rPr lang="en-US" smtClean="0"/>
              <a:t>12</a:t>
            </a:fld>
            <a:endParaRPr lang="en-US"/>
          </a:p>
        </p:txBody>
      </p:sp>
    </p:spTree>
    <p:extLst>
      <p:ext uri="{BB962C8B-B14F-4D97-AF65-F5344CB8AC3E}">
        <p14:creationId xmlns:p14="http://schemas.microsoft.com/office/powerpoint/2010/main" val="4168004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3"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5" name="Title 1"/>
          <p:cNvSpPr>
            <a:spLocks noGrp="1"/>
          </p:cNvSpPr>
          <p:nvPr>
            <p:ph type="title" hasCustomPrompt="1"/>
          </p:nvPr>
        </p:nvSpPr>
        <p:spPr>
          <a:xfrm>
            <a:off x="768753" y="2877590"/>
            <a:ext cx="5184642" cy="1800581"/>
          </a:xfrm>
        </p:spPr>
        <p:txBody>
          <a:bodyPr anchor="t">
            <a:noAutofit/>
          </a:bodyPr>
          <a:lstStyle>
            <a:lvl1pPr algn="l">
              <a:defRPr sz="3600" b="0">
                <a:solidFill>
                  <a:schemeClr val="tx1"/>
                </a:solidFill>
              </a:defRPr>
            </a:lvl1pPr>
          </a:lstStyle>
          <a:p>
            <a:r>
              <a:rPr lang="en-US" dirty="0"/>
              <a:t>Title Of Presentation</a:t>
            </a:r>
          </a:p>
        </p:txBody>
      </p:sp>
      <p:sp>
        <p:nvSpPr>
          <p:cNvPr id="6"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196033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753" y="2378662"/>
            <a:ext cx="5184642" cy="1800581"/>
          </a:xfrm>
        </p:spPr>
        <p:txBody>
          <a:bodyPr anchor="t">
            <a:noAutofit/>
          </a:bodyPr>
          <a:lstStyle>
            <a:lvl1pPr algn="l">
              <a:defRPr sz="3600" b="0">
                <a:solidFill>
                  <a:schemeClr val="tx1"/>
                </a:solidFill>
              </a:defRPr>
            </a:lvl1pPr>
          </a:lstStyle>
          <a:p>
            <a:r>
              <a:rPr lang="en-US" dirty="0"/>
              <a:t>Title Of Presentation</a:t>
            </a:r>
          </a:p>
        </p:txBody>
      </p:sp>
      <p:pic>
        <p:nvPicPr>
          <p:cNvPr id="5" name="Picture 4"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7"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8"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30503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Info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2401009" y="2762357"/>
            <a:ext cx="4462057" cy="912858"/>
          </a:xfrm>
        </p:spPr>
        <p:txBody>
          <a:bodyPr>
            <a:noAutofit/>
          </a:bodyPr>
          <a:lstStyle>
            <a:lvl1pPr marL="0" indent="0">
              <a:buNone/>
              <a:defRPr sz="1600" i="1" baseline="0">
                <a:solidFill>
                  <a:schemeClr val="accent5"/>
                </a:solidFill>
                <a:latin typeface="Arial"/>
                <a:cs typeface="Arial"/>
              </a:defRPr>
            </a:lvl1pPr>
          </a:lstStyle>
          <a:p>
            <a:pPr lvl="0"/>
            <a:r>
              <a:rPr lang="en-US" dirty="0"/>
              <a:t>Position title</a:t>
            </a:r>
          </a:p>
        </p:txBody>
      </p:sp>
      <p:sp>
        <p:nvSpPr>
          <p:cNvPr id="5" name="Title 1"/>
          <p:cNvSpPr>
            <a:spLocks noGrp="1"/>
          </p:cNvSpPr>
          <p:nvPr>
            <p:ph type="title" hasCustomPrompt="1"/>
          </p:nvPr>
        </p:nvSpPr>
        <p:spPr>
          <a:xfrm>
            <a:off x="1652714" y="2161891"/>
            <a:ext cx="4435780" cy="599479"/>
          </a:xfrm>
        </p:spPr>
        <p:txBody>
          <a:bodyPr anchor="b">
            <a:normAutofit/>
          </a:bodyPr>
          <a:lstStyle>
            <a:lvl1pPr algn="l">
              <a:defRPr sz="3600" b="0">
                <a:solidFill>
                  <a:schemeClr val="tx1"/>
                </a:solidFill>
                <a:latin typeface="Arial"/>
                <a:cs typeface="Arial"/>
              </a:defRPr>
            </a:lvl1pPr>
          </a:lstStyle>
          <a:p>
            <a:r>
              <a:rPr lang="en-US" dirty="0"/>
              <a:t>Speaker Name</a:t>
            </a:r>
          </a:p>
        </p:txBody>
      </p:sp>
      <p:pic>
        <p:nvPicPr>
          <p:cNvPr id="7" name="Picture 6"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9"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11"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10138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9337040" y="5974080"/>
            <a:ext cx="184666" cy="369332"/>
          </a:xfrm>
          <a:prstGeom prst="rect">
            <a:avLst/>
          </a:prstGeom>
          <a:noFill/>
        </p:spPr>
        <p:txBody>
          <a:bodyPr wrap="none" rtlCol="0">
            <a:spAutoFit/>
          </a:bodyPr>
          <a:lstStyle/>
          <a:p>
            <a:endParaRPr lang="en-US" dirty="0"/>
          </a:p>
        </p:txBody>
      </p:sp>
      <p:sp>
        <p:nvSpPr>
          <p:cNvPr id="7" name="Title 1"/>
          <p:cNvSpPr>
            <a:spLocks noGrp="1"/>
          </p:cNvSpPr>
          <p:nvPr>
            <p:ph type="title" hasCustomPrompt="1"/>
          </p:nvPr>
        </p:nvSpPr>
        <p:spPr>
          <a:xfrm>
            <a:off x="1652714" y="2424110"/>
            <a:ext cx="5120286" cy="335441"/>
          </a:xfrm>
        </p:spPr>
        <p:txBody>
          <a:bodyPr anchor="b">
            <a:normAutofit/>
          </a:bodyPr>
          <a:lstStyle>
            <a:lvl1pPr algn="l">
              <a:defRPr sz="3600" b="0">
                <a:solidFill>
                  <a:schemeClr val="tx1"/>
                </a:solidFill>
                <a:latin typeface="Arial"/>
                <a:cs typeface="Arial"/>
              </a:defRPr>
            </a:lvl1pPr>
          </a:lstStyle>
          <a:p>
            <a:r>
              <a:rPr lang="en-US" dirty="0"/>
              <a:t>Divider Title</a:t>
            </a:r>
          </a:p>
        </p:txBody>
      </p:sp>
      <p:sp>
        <p:nvSpPr>
          <p:cNvPr id="9" name="Text Placeholder 9"/>
          <p:cNvSpPr>
            <a:spLocks noGrp="1"/>
          </p:cNvSpPr>
          <p:nvPr>
            <p:ph type="body" sz="quarter" idx="13" hasCustomPrompt="1"/>
          </p:nvPr>
        </p:nvSpPr>
        <p:spPr>
          <a:xfrm>
            <a:off x="2401009" y="2762357"/>
            <a:ext cx="4371991" cy="777740"/>
          </a:xfrm>
        </p:spPr>
        <p:txBody>
          <a:bodyPr>
            <a:noAutofit/>
          </a:bodyPr>
          <a:lstStyle>
            <a:lvl1pPr marL="0" indent="0">
              <a:buNone/>
              <a:defRPr sz="1600" i="1" baseline="0">
                <a:solidFill>
                  <a:srgbClr val="636466"/>
                </a:solidFill>
                <a:latin typeface="Arial"/>
                <a:cs typeface="Arial"/>
              </a:defRPr>
            </a:lvl1pPr>
          </a:lstStyle>
          <a:p>
            <a:pPr lvl="0"/>
            <a:r>
              <a:rPr lang="en-US" dirty="0"/>
              <a:t>Subtitle</a:t>
            </a:r>
          </a:p>
        </p:txBody>
      </p:sp>
      <p:pic>
        <p:nvPicPr>
          <p:cNvPr id="10" name="Picture 9" descr="6162_Breakout_PPT_Template_r3v1_Magento_footer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8"/>
            <a:ext cx="1084386" cy="337162"/>
          </a:xfrm>
          <a:prstGeom prst="rect">
            <a:avLst/>
          </a:prstGeom>
        </p:spPr>
      </p:pic>
      <p:sp>
        <p:nvSpPr>
          <p:cNvPr id="12"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tx2"/>
                </a:solidFill>
                <a:latin typeface="Arial"/>
                <a:ea typeface="Arial"/>
                <a:cs typeface="Arial"/>
                <a:sym typeface="Arial"/>
              </a:rPr>
              <a:t>© 2016 </a:t>
            </a:r>
            <a:r>
              <a:rPr lang="en-US" sz="700" b="0" i="0" u="none" strike="noStrike" cap="none" baseline="0" dirty="0" err="1">
                <a:solidFill>
                  <a:schemeClr val="tx2"/>
                </a:solidFill>
                <a:latin typeface="Arial"/>
                <a:ea typeface="Arial"/>
                <a:cs typeface="Arial"/>
                <a:sym typeface="Arial"/>
              </a:rPr>
              <a:t>Magento</a:t>
            </a:r>
            <a:r>
              <a:rPr lang="en-US" sz="700" b="0" i="0" u="none" strike="noStrike" cap="none" baseline="0" dirty="0">
                <a:solidFill>
                  <a:schemeClr val="tx2"/>
                </a:solidFill>
                <a:latin typeface="Arial"/>
                <a:ea typeface="Arial"/>
                <a:cs typeface="Arial"/>
                <a:sym typeface="Arial"/>
              </a:rPr>
              <a:t>, Inc.</a:t>
            </a:r>
          </a:p>
        </p:txBody>
      </p:sp>
      <p:sp>
        <p:nvSpPr>
          <p:cNvPr id="13"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tx2"/>
                </a:solidFill>
                <a:latin typeface="Arial"/>
                <a:ea typeface="Arial"/>
                <a:cs typeface="Arial"/>
                <a:sym typeface="Arial"/>
              </a:rPr>
              <a:t>Page</a:t>
            </a:r>
            <a:r>
              <a:rPr lang="en-US" sz="800" b="0" i="0" u="none" strike="noStrike" cap="none" baseline="0">
                <a:solidFill>
                  <a:schemeClr val="tx2"/>
                </a:solidFill>
                <a:latin typeface="Arial"/>
                <a:ea typeface="Arial"/>
                <a:cs typeface="Arial"/>
                <a:sym typeface="Arial"/>
              </a:rPr>
              <a:t>  |  </a:t>
            </a:r>
            <a:fld id="{00000000-1234-1234-1234-123412341234}" type="slidenum">
              <a:rPr lang="en-US" sz="800" b="0" i="0" u="none" strike="noStrike" cap="none" baseline="0">
                <a:solidFill>
                  <a:schemeClr val="tx2"/>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tx2"/>
              </a:solidFill>
              <a:latin typeface="Arial"/>
              <a:ea typeface="Arial"/>
              <a:cs typeface="Arial"/>
              <a:sym typeface="Arial"/>
            </a:endParaRPr>
          </a:p>
        </p:txBody>
      </p:sp>
    </p:spTree>
    <p:extLst>
      <p:ext uri="{BB962C8B-B14F-4D97-AF65-F5344CB8AC3E}">
        <p14:creationId xmlns:p14="http://schemas.microsoft.com/office/powerpoint/2010/main" val="7895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a:xfrm>
            <a:off x="457200" y="227443"/>
            <a:ext cx="8229600" cy="397032"/>
          </a:xfrm>
        </p:spPr>
        <p:txBody>
          <a:bodyPr>
            <a:normAutofit/>
          </a:bodyPr>
          <a:lstStyle>
            <a:lvl1pPr algn="l">
              <a:defRPr sz="3200" b="0">
                <a:solidFill>
                  <a:srgbClr val="636466"/>
                </a:solidFill>
                <a:latin typeface="Arial"/>
                <a:cs typeface="Arial"/>
              </a:defRPr>
            </a:lvl1pPr>
          </a:lstStyle>
          <a:p>
            <a:r>
              <a:rPr lang="en-US" dirty="0"/>
              <a:t>Click to edit Master title style</a:t>
            </a:r>
          </a:p>
        </p:txBody>
      </p:sp>
      <p:sp>
        <p:nvSpPr>
          <p:cNvPr id="8" name="Content Placeholder 2"/>
          <p:cNvSpPr>
            <a:spLocks noGrp="1"/>
          </p:cNvSpPr>
          <p:nvPr>
            <p:ph sz="half" idx="1"/>
          </p:nvPr>
        </p:nvSpPr>
        <p:spPr>
          <a:xfrm>
            <a:off x="457200" y="787872"/>
            <a:ext cx="8229600" cy="3925458"/>
          </a:xfrm>
        </p:spPr>
        <p:txBody>
          <a:bodyPr>
            <a:normAutofit/>
          </a:bodyPr>
          <a:lstStyle>
            <a:lvl1pPr>
              <a:defRPr sz="2000">
                <a:solidFill>
                  <a:srgbClr val="636466"/>
                </a:solidFill>
                <a:latin typeface="Arial"/>
                <a:cs typeface="Arial"/>
              </a:defRPr>
            </a:lvl1pPr>
            <a:lvl2pPr>
              <a:defRPr sz="1800">
                <a:solidFill>
                  <a:srgbClr val="636466"/>
                </a:solidFill>
                <a:latin typeface="Arial"/>
                <a:cs typeface="Arial"/>
              </a:defRPr>
            </a:lvl2pPr>
            <a:lvl3pPr>
              <a:defRPr sz="1600">
                <a:solidFill>
                  <a:srgbClr val="636466"/>
                </a:solidFill>
                <a:latin typeface="Arial"/>
                <a:cs typeface="Arial"/>
              </a:defRPr>
            </a:lvl3pPr>
            <a:lvl4pPr>
              <a:defRPr sz="1400">
                <a:solidFill>
                  <a:srgbClr val="636466"/>
                </a:solidFill>
                <a:latin typeface="Arial"/>
                <a:cs typeface="Arial"/>
              </a:defRPr>
            </a:lvl4pPr>
            <a:lvl5pPr>
              <a:defRPr sz="1400">
                <a:solidFill>
                  <a:srgbClr val="636466"/>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7"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9"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33090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27443"/>
            <a:ext cx="8229600" cy="397032"/>
          </a:xfrm>
        </p:spPr>
        <p:txBody>
          <a:bodyPr>
            <a:normAutofit/>
          </a:bodyPr>
          <a:lstStyle>
            <a:lvl1pPr algn="l">
              <a:defRPr sz="3200" b="0">
                <a:solidFill>
                  <a:srgbClr val="636466"/>
                </a:solidFill>
                <a:latin typeface="Arial"/>
                <a:cs typeface="Arial"/>
              </a:defRPr>
            </a:lvl1pPr>
          </a:lstStyle>
          <a:p>
            <a:r>
              <a:rPr lang="en-US" dirty="0"/>
              <a:t>Click to edit Master title style</a:t>
            </a:r>
          </a:p>
        </p:txBody>
      </p:sp>
      <p:sp>
        <p:nvSpPr>
          <p:cNvPr id="14" name="Content Placeholder 2"/>
          <p:cNvSpPr>
            <a:spLocks noGrp="1"/>
          </p:cNvSpPr>
          <p:nvPr>
            <p:ph sz="half" idx="1"/>
          </p:nvPr>
        </p:nvSpPr>
        <p:spPr>
          <a:xfrm>
            <a:off x="457200" y="787872"/>
            <a:ext cx="8229600" cy="3925458"/>
          </a:xfrm>
        </p:spPr>
        <p:txBody>
          <a:bodyPr>
            <a:normAutofit/>
          </a:bodyPr>
          <a:lstStyle>
            <a:lvl1pPr>
              <a:defRPr sz="2000">
                <a:solidFill>
                  <a:srgbClr val="636466"/>
                </a:solidFill>
                <a:latin typeface="Arial"/>
                <a:cs typeface="Arial"/>
              </a:defRPr>
            </a:lvl1pPr>
            <a:lvl2pPr>
              <a:defRPr sz="1800">
                <a:solidFill>
                  <a:srgbClr val="636466"/>
                </a:solidFill>
                <a:latin typeface="Arial"/>
                <a:cs typeface="Arial"/>
              </a:defRPr>
            </a:lvl2pPr>
            <a:lvl3pPr>
              <a:defRPr sz="1600">
                <a:solidFill>
                  <a:srgbClr val="636466"/>
                </a:solidFill>
                <a:latin typeface="Arial"/>
                <a:cs typeface="Arial"/>
              </a:defRPr>
            </a:lvl3pPr>
            <a:lvl4pPr>
              <a:defRPr sz="1400">
                <a:solidFill>
                  <a:srgbClr val="636466"/>
                </a:solidFill>
                <a:latin typeface="Arial"/>
                <a:cs typeface="Arial"/>
              </a:defRPr>
            </a:lvl4pPr>
            <a:lvl5pPr>
              <a:defRPr sz="1400">
                <a:solidFill>
                  <a:srgbClr val="636466"/>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8"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9"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381379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457200" y="227443"/>
            <a:ext cx="8229600" cy="397032"/>
          </a:xfrm>
        </p:spPr>
        <p:txBody>
          <a:bodyPr>
            <a:normAutofit/>
          </a:bodyPr>
          <a:lstStyle>
            <a:lvl1pPr algn="l">
              <a:defRPr sz="3200" b="0">
                <a:solidFill>
                  <a:srgbClr val="636466"/>
                </a:solidFill>
                <a:latin typeface="Arial"/>
                <a:cs typeface="Arial"/>
              </a:defRPr>
            </a:lvl1pPr>
          </a:lstStyle>
          <a:p>
            <a:r>
              <a:rPr lang="en-US" dirty="0"/>
              <a:t>Click to edit Master title style</a:t>
            </a:r>
          </a:p>
        </p:txBody>
      </p:sp>
      <p:sp>
        <p:nvSpPr>
          <p:cNvPr id="9" name="Content Placeholder 2"/>
          <p:cNvSpPr>
            <a:spLocks noGrp="1"/>
          </p:cNvSpPr>
          <p:nvPr>
            <p:ph sz="half" idx="1"/>
          </p:nvPr>
        </p:nvSpPr>
        <p:spPr>
          <a:xfrm>
            <a:off x="457200" y="787872"/>
            <a:ext cx="4045957" cy="3925458"/>
          </a:xfrm>
        </p:spPr>
        <p:txBody>
          <a:bodyPr>
            <a:normAutofit/>
          </a:bodyPr>
          <a:lstStyle>
            <a:lvl1pPr>
              <a:defRPr sz="2000">
                <a:solidFill>
                  <a:schemeClr val="tx1"/>
                </a:solidFill>
                <a:latin typeface="Arial"/>
                <a:cs typeface="Arial"/>
              </a:defRPr>
            </a:lvl1pPr>
            <a:lvl2pPr>
              <a:defRPr sz="1800">
                <a:solidFill>
                  <a:schemeClr val="tx1"/>
                </a:solidFill>
                <a:latin typeface="Arial"/>
                <a:cs typeface="Arial"/>
              </a:defRPr>
            </a:lvl2pPr>
            <a:lvl3pPr>
              <a:defRPr sz="1600">
                <a:solidFill>
                  <a:schemeClr val="tx1"/>
                </a:solidFill>
                <a:latin typeface="Arial"/>
                <a:cs typeface="Arial"/>
              </a:defRPr>
            </a:lvl3pPr>
            <a:lvl4pPr>
              <a:defRPr sz="1400">
                <a:solidFill>
                  <a:schemeClr val="tx1"/>
                </a:solidFill>
                <a:latin typeface="Arial"/>
                <a:cs typeface="Arial"/>
              </a:defRPr>
            </a:lvl4pPr>
            <a:lvl5pPr>
              <a:defRPr sz="1400">
                <a:solidFill>
                  <a:schemeClr val="tx1"/>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half" idx="10"/>
          </p:nvPr>
        </p:nvSpPr>
        <p:spPr>
          <a:xfrm>
            <a:off x="4645702" y="787872"/>
            <a:ext cx="4041097" cy="3925458"/>
          </a:xfrm>
        </p:spPr>
        <p:txBody>
          <a:bodyPr>
            <a:normAutofit/>
          </a:bodyPr>
          <a:lstStyle>
            <a:lvl1pPr>
              <a:defRPr sz="2000">
                <a:solidFill>
                  <a:schemeClr val="tx1"/>
                </a:solidFill>
                <a:latin typeface="Arial"/>
                <a:cs typeface="Arial"/>
              </a:defRPr>
            </a:lvl1pPr>
            <a:lvl2pPr>
              <a:defRPr sz="1800">
                <a:solidFill>
                  <a:schemeClr val="tx1"/>
                </a:solidFill>
                <a:latin typeface="Arial"/>
                <a:cs typeface="Arial"/>
              </a:defRPr>
            </a:lvl2pPr>
            <a:lvl3pPr>
              <a:defRPr sz="1600">
                <a:solidFill>
                  <a:schemeClr val="tx1"/>
                </a:solidFill>
                <a:latin typeface="Arial"/>
                <a:cs typeface="Arial"/>
              </a:defRPr>
            </a:lvl3pPr>
            <a:lvl4pPr>
              <a:defRPr sz="1400">
                <a:solidFill>
                  <a:schemeClr val="tx1"/>
                </a:solidFill>
                <a:latin typeface="Arial"/>
                <a:cs typeface="Arial"/>
              </a:defRPr>
            </a:lvl4pPr>
            <a:lvl5pPr>
              <a:defRPr sz="1400">
                <a:solidFill>
                  <a:schemeClr val="tx1"/>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8"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11"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7331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 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a:xfrm>
            <a:off x="457200" y="227443"/>
            <a:ext cx="8229600" cy="397032"/>
          </a:xfrm>
        </p:spPr>
        <p:txBody>
          <a:bodyPr>
            <a:normAutofit/>
          </a:bodyPr>
          <a:lstStyle>
            <a:lvl1pPr algn="l">
              <a:defRPr sz="3200" b="0">
                <a:solidFill>
                  <a:srgbClr val="636466"/>
                </a:solidFill>
                <a:latin typeface="Arial"/>
                <a:cs typeface="Arial"/>
              </a:defRPr>
            </a:lvl1pPr>
          </a:lstStyle>
          <a:p>
            <a:r>
              <a:rPr lang="en-US" dirty="0"/>
              <a:t>Click to edit Master title style</a:t>
            </a:r>
          </a:p>
        </p:txBody>
      </p:sp>
      <p:sp>
        <p:nvSpPr>
          <p:cNvPr id="8" name="Content Placeholder 2"/>
          <p:cNvSpPr>
            <a:spLocks noGrp="1"/>
          </p:cNvSpPr>
          <p:nvPr>
            <p:ph sz="half" idx="1"/>
          </p:nvPr>
        </p:nvSpPr>
        <p:spPr>
          <a:xfrm>
            <a:off x="457200" y="787872"/>
            <a:ext cx="8229600" cy="3925458"/>
          </a:xfrm>
        </p:spPr>
        <p:txBody>
          <a:bodyPr>
            <a:normAutofit/>
          </a:bodyPr>
          <a:lstStyle>
            <a:lvl1pPr>
              <a:defRPr sz="2000">
                <a:solidFill>
                  <a:srgbClr val="636466"/>
                </a:solidFill>
                <a:latin typeface="Arial"/>
                <a:cs typeface="Arial"/>
              </a:defRPr>
            </a:lvl1pPr>
            <a:lvl2pPr>
              <a:defRPr sz="1800">
                <a:solidFill>
                  <a:srgbClr val="636466"/>
                </a:solidFill>
                <a:latin typeface="Arial"/>
                <a:cs typeface="Arial"/>
              </a:defRPr>
            </a:lvl2pPr>
            <a:lvl3pPr>
              <a:defRPr sz="1600">
                <a:solidFill>
                  <a:srgbClr val="636466"/>
                </a:solidFill>
                <a:latin typeface="Arial"/>
                <a:cs typeface="Arial"/>
              </a:defRPr>
            </a:lvl3pPr>
            <a:lvl4pPr>
              <a:defRPr sz="1400">
                <a:solidFill>
                  <a:srgbClr val="636466"/>
                </a:solidFill>
                <a:latin typeface="Arial"/>
                <a:cs typeface="Arial"/>
              </a:defRPr>
            </a:lvl4pPr>
            <a:lvl5pPr>
              <a:defRPr sz="1400">
                <a:solidFill>
                  <a:srgbClr val="636466"/>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7"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9"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116284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 Content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a:xfrm>
            <a:off x="457200" y="227443"/>
            <a:ext cx="8229600" cy="397032"/>
          </a:xfrm>
        </p:spPr>
        <p:txBody>
          <a:bodyPr>
            <a:normAutofit/>
          </a:bodyPr>
          <a:lstStyle>
            <a:lvl1pPr algn="l">
              <a:defRPr sz="3200" b="0">
                <a:solidFill>
                  <a:srgbClr val="636466"/>
                </a:solidFill>
                <a:latin typeface="Arial"/>
                <a:cs typeface="Arial"/>
              </a:defRPr>
            </a:lvl1pPr>
          </a:lstStyle>
          <a:p>
            <a:r>
              <a:rPr lang="en-US" dirty="0"/>
              <a:t>Click to edit Master title style</a:t>
            </a:r>
          </a:p>
        </p:txBody>
      </p:sp>
      <p:sp>
        <p:nvSpPr>
          <p:cNvPr id="8" name="Content Placeholder 2"/>
          <p:cNvSpPr>
            <a:spLocks noGrp="1"/>
          </p:cNvSpPr>
          <p:nvPr>
            <p:ph sz="half" idx="1"/>
          </p:nvPr>
        </p:nvSpPr>
        <p:spPr>
          <a:xfrm>
            <a:off x="457200" y="787872"/>
            <a:ext cx="8229600" cy="3925458"/>
          </a:xfrm>
        </p:spPr>
        <p:txBody>
          <a:bodyPr>
            <a:normAutofit/>
          </a:bodyPr>
          <a:lstStyle>
            <a:lvl1pPr>
              <a:defRPr sz="2000">
                <a:solidFill>
                  <a:srgbClr val="636466"/>
                </a:solidFill>
                <a:latin typeface="Arial"/>
                <a:cs typeface="Arial"/>
              </a:defRPr>
            </a:lvl1pPr>
            <a:lvl2pPr>
              <a:defRPr sz="1800">
                <a:solidFill>
                  <a:srgbClr val="636466"/>
                </a:solidFill>
                <a:latin typeface="Arial"/>
                <a:cs typeface="Arial"/>
              </a:defRPr>
            </a:lvl2pPr>
            <a:lvl3pPr>
              <a:defRPr sz="1600">
                <a:solidFill>
                  <a:srgbClr val="636466"/>
                </a:solidFill>
                <a:latin typeface="Arial"/>
                <a:cs typeface="Arial"/>
              </a:defRPr>
            </a:lvl3pPr>
            <a:lvl4pPr>
              <a:defRPr sz="1400">
                <a:solidFill>
                  <a:srgbClr val="636466"/>
                </a:solidFill>
                <a:latin typeface="Arial"/>
                <a:cs typeface="Arial"/>
              </a:defRPr>
            </a:lvl4pPr>
            <a:lvl5pPr>
              <a:defRPr sz="1400">
                <a:solidFill>
                  <a:srgbClr val="636466"/>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6162_Breakout_PPT_Template_r3v1_Magent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0739" y="4753427"/>
            <a:ext cx="1084386" cy="337162"/>
          </a:xfrm>
          <a:prstGeom prst="rect">
            <a:avLst/>
          </a:prstGeom>
        </p:spPr>
      </p:pic>
      <p:sp>
        <p:nvSpPr>
          <p:cNvPr id="7" name="Shape 11"/>
          <p:cNvSpPr txBox="1"/>
          <p:nvPr userDrawn="1"/>
        </p:nvSpPr>
        <p:spPr>
          <a:xfrm>
            <a:off x="153533" y="4825674"/>
            <a:ext cx="1133100" cy="200054"/>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dirty="0">
                <a:solidFill>
                  <a:schemeClr val="accent5"/>
                </a:solidFill>
                <a:latin typeface="Arial"/>
                <a:ea typeface="Arial"/>
                <a:cs typeface="Arial"/>
                <a:sym typeface="Arial"/>
              </a:rPr>
              <a:t>© 2016 </a:t>
            </a:r>
            <a:r>
              <a:rPr lang="en-US" sz="700" b="0" i="0" u="none" strike="noStrike" cap="none" baseline="0" dirty="0" err="1">
                <a:solidFill>
                  <a:schemeClr val="accent5"/>
                </a:solidFill>
                <a:latin typeface="Arial"/>
                <a:ea typeface="Arial"/>
                <a:cs typeface="Arial"/>
                <a:sym typeface="Arial"/>
              </a:rPr>
              <a:t>Magento</a:t>
            </a:r>
            <a:r>
              <a:rPr lang="en-US" sz="700" b="0" i="0" u="none" strike="noStrike" cap="none" baseline="0" dirty="0">
                <a:solidFill>
                  <a:schemeClr val="accent5"/>
                </a:solidFill>
                <a:latin typeface="Arial"/>
                <a:ea typeface="Arial"/>
                <a:cs typeface="Arial"/>
                <a:sym typeface="Arial"/>
              </a:rPr>
              <a:t>, Inc.</a:t>
            </a:r>
          </a:p>
        </p:txBody>
      </p:sp>
      <p:sp>
        <p:nvSpPr>
          <p:cNvPr id="9" name="Shape 12"/>
          <p:cNvSpPr txBox="1"/>
          <p:nvPr userDrawn="1"/>
        </p:nvSpPr>
        <p:spPr>
          <a:xfrm>
            <a:off x="1269016" y="4814383"/>
            <a:ext cx="1133100" cy="215443"/>
          </a:xfrm>
          <a:prstGeom prst="rect">
            <a:avLst/>
          </a:prstGeom>
          <a:noFill/>
          <a:ln>
            <a:noFill/>
          </a:ln>
        </p:spPr>
        <p:txBody>
          <a:bodyPr lIns="91421" tIns="45698" rIns="91421" bIns="45698" anchor="t" anchorCtr="0">
            <a:noAutofit/>
          </a:bodyPr>
          <a:lstStyle/>
          <a:p>
            <a:pPr marL="0" marR="0" lvl="0" indent="0" algn="l" rtl="0">
              <a:spcBef>
                <a:spcPts val="0"/>
              </a:spcBef>
              <a:buSzPct val="25000"/>
              <a:buNone/>
            </a:pPr>
            <a:r>
              <a:rPr lang="en-US" sz="700" b="0" i="0" u="none" strike="noStrike" cap="none" baseline="0">
                <a:solidFill>
                  <a:schemeClr val="accent5"/>
                </a:solidFill>
                <a:latin typeface="Arial"/>
                <a:ea typeface="Arial"/>
                <a:cs typeface="Arial"/>
                <a:sym typeface="Arial"/>
              </a:rPr>
              <a:t>Page</a:t>
            </a:r>
            <a:r>
              <a:rPr lang="en-US" sz="800" b="0" i="0" u="none" strike="noStrike" cap="none" baseline="0">
                <a:solidFill>
                  <a:schemeClr val="accent5"/>
                </a:solidFill>
                <a:latin typeface="Arial"/>
                <a:ea typeface="Arial"/>
                <a:cs typeface="Arial"/>
                <a:sym typeface="Arial"/>
              </a:rPr>
              <a:t>  |  </a:t>
            </a:r>
            <a:fld id="{00000000-1234-1234-1234-123412341234}" type="slidenum">
              <a:rPr lang="en-US" sz="800" b="0" i="0" u="none" strike="noStrike" cap="none" baseline="0">
                <a:solidFill>
                  <a:schemeClr val="accent5"/>
                </a:solidFill>
                <a:latin typeface="Arial"/>
                <a:ea typeface="Arial"/>
                <a:cs typeface="Arial"/>
                <a:sym typeface="Arial"/>
              </a:rPr>
              <a:pPr marL="0" marR="0" lvl="0" indent="0" algn="l" rtl="0">
                <a:spcBef>
                  <a:spcPts val="0"/>
                </a:spcBef>
                <a:buSzPct val="25000"/>
                <a:buNone/>
              </a:pPr>
              <a:t>‹#›</a:t>
            </a:fld>
            <a:endParaRPr lang="en-US" sz="800" b="0" i="0" u="none" strike="noStrike" cap="none" baseline="0">
              <a:solidFill>
                <a:schemeClr val="accent5"/>
              </a:solidFill>
              <a:latin typeface="Arial"/>
              <a:ea typeface="Arial"/>
              <a:cs typeface="Arial"/>
              <a:sym typeface="Arial"/>
            </a:endParaRPr>
          </a:p>
        </p:txBody>
      </p:sp>
    </p:spTree>
    <p:extLst>
      <p:ext uri="{BB962C8B-B14F-4D97-AF65-F5344CB8AC3E}">
        <p14:creationId xmlns:p14="http://schemas.microsoft.com/office/powerpoint/2010/main" val="332421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84553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3" r:id="rId5"/>
    <p:sldLayoutId id="2147483654" r:id="rId6"/>
    <p:sldLayoutId id="2147483652" r:id="rId7"/>
    <p:sldLayoutId id="2147483665" r:id="rId8"/>
    <p:sldLayoutId id="2147483666" r:id="rId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defTabSz="457200" rtl="0" eaLnBrk="1" latinLnBrk="0" hangingPunct="1">
        <a:spcBef>
          <a:spcPct val="0"/>
        </a:spcBef>
        <a:buNone/>
        <a:defRPr sz="4400" b="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1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3.JP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jp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png"/><Relationship Id="rId7" Type="http://schemas.openxmlformats.org/officeDocument/2006/relationships/image" Target="../media/image28.jpg"/><Relationship Id="rId12" Type="http://schemas.openxmlformats.org/officeDocument/2006/relationships/image" Target="../media/image33.jp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jpg"/><Relationship Id="rId2" Type="http://schemas.openxmlformats.org/officeDocument/2006/relationships/image" Target="../media/image23.png"/><Relationship Id="rId16" Type="http://schemas.openxmlformats.org/officeDocument/2006/relationships/image" Target="../media/image37.jp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jpg"/><Relationship Id="rId32" Type="http://schemas.openxmlformats.org/officeDocument/2006/relationships/image" Target="../media/image53.png"/><Relationship Id="rId5" Type="http://schemas.openxmlformats.org/officeDocument/2006/relationships/image" Target="../media/image26.jpg"/><Relationship Id="rId15" Type="http://schemas.openxmlformats.org/officeDocument/2006/relationships/image" Target="../media/image36.jp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1.png"/><Relationship Id="rId19" Type="http://schemas.openxmlformats.org/officeDocument/2006/relationships/image" Target="../media/image40.gif"/><Relationship Id="rId31" Type="http://schemas.openxmlformats.org/officeDocument/2006/relationships/image" Target="../media/image5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984" y="2953713"/>
            <a:ext cx="8183862" cy="1800581"/>
          </a:xfrm>
        </p:spPr>
        <p:txBody>
          <a:bodyPr/>
          <a:lstStyle/>
          <a:p>
            <a:r>
              <a:rPr lang="en-US" dirty="0" err="1">
                <a:solidFill>
                  <a:schemeClr val="accent1"/>
                </a:solidFill>
              </a:rPr>
              <a:t>Xcelerate</a:t>
            </a:r>
            <a:r>
              <a:rPr lang="en-US" dirty="0"/>
              <a:t> Technology </a:t>
            </a:r>
            <a:br>
              <a:rPr lang="en-US" dirty="0"/>
            </a:br>
            <a:r>
              <a:rPr lang="en-US" dirty="0"/>
              <a:t>Partner Program Webinar</a:t>
            </a:r>
            <a:br>
              <a:rPr lang="en-US" dirty="0"/>
            </a:br>
            <a:r>
              <a:rPr lang="en-US" sz="2400" dirty="0">
                <a:solidFill>
                  <a:schemeClr val="accent5"/>
                </a:solidFill>
              </a:rPr>
              <a:t>August 17, 2016</a:t>
            </a:r>
          </a:p>
        </p:txBody>
      </p:sp>
    </p:spTree>
    <p:extLst>
      <p:ext uri="{BB962C8B-B14F-4D97-AF65-F5344CB8AC3E}">
        <p14:creationId xmlns:p14="http://schemas.microsoft.com/office/powerpoint/2010/main" val="97592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Marketplace Momentum</a:t>
            </a:r>
          </a:p>
        </p:txBody>
      </p:sp>
      <p:graphicFrame>
        <p:nvGraphicFramePr>
          <p:cNvPr id="6" name="Content Placeholder 5"/>
          <p:cNvGraphicFramePr>
            <a:graphicFrameLocks noGrp="1"/>
          </p:cNvGraphicFramePr>
          <p:nvPr>
            <p:ph sz="half" idx="1"/>
            <p:extLst/>
          </p:nvPr>
        </p:nvGraphicFramePr>
        <p:xfrm>
          <a:off x="55503" y="1023314"/>
          <a:ext cx="4508030" cy="2828160"/>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6"/>
          <p:cNvSpPr>
            <a:spLocks noGrp="1"/>
          </p:cNvSpPr>
          <p:nvPr>
            <p:ph sz="half" idx="10"/>
          </p:nvPr>
        </p:nvSpPr>
        <p:spPr>
          <a:xfrm>
            <a:off x="55504" y="3906815"/>
            <a:ext cx="4508030" cy="515839"/>
          </a:xfrm>
        </p:spPr>
        <p:txBody>
          <a:bodyPr>
            <a:normAutofit/>
          </a:bodyPr>
          <a:lstStyle/>
          <a:p>
            <a:pPr marL="0" indent="0" algn="ctr">
              <a:buNone/>
            </a:pPr>
            <a:r>
              <a:rPr lang="en-US" sz="1600" dirty="0"/>
              <a:t>Over 2</a:t>
            </a:r>
            <a:r>
              <a:rPr lang="en-US" sz="1600" dirty="0">
                <a:solidFill>
                  <a:schemeClr val="tx2"/>
                </a:solidFill>
              </a:rPr>
              <a:t>x</a:t>
            </a:r>
            <a:r>
              <a:rPr lang="en-US" sz="1600" dirty="0"/>
              <a:t> number of extensions since launch.</a:t>
            </a:r>
          </a:p>
        </p:txBody>
      </p:sp>
      <p:graphicFrame>
        <p:nvGraphicFramePr>
          <p:cNvPr id="10" name="Content Placeholder 5"/>
          <p:cNvGraphicFramePr>
            <a:graphicFrameLocks/>
          </p:cNvGraphicFramePr>
          <p:nvPr>
            <p:extLst/>
          </p:nvPr>
        </p:nvGraphicFramePr>
        <p:xfrm>
          <a:off x="4584554" y="1023314"/>
          <a:ext cx="4508030" cy="2828160"/>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6"/>
          <p:cNvSpPr txBox="1">
            <a:spLocks/>
          </p:cNvSpPr>
          <p:nvPr/>
        </p:nvSpPr>
        <p:spPr>
          <a:xfrm>
            <a:off x="4584554" y="3930374"/>
            <a:ext cx="4508030" cy="5315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sz="1600" dirty="0"/>
              <a:t>Sales are quickly growing week-over-week.</a:t>
            </a:r>
          </a:p>
          <a:p>
            <a:pPr algn="ctr"/>
            <a:endParaRPr lang="en-US" sz="1600" dirty="0"/>
          </a:p>
        </p:txBody>
      </p:sp>
    </p:spTree>
    <p:extLst>
      <p:ext uri="{BB962C8B-B14F-4D97-AF65-F5344CB8AC3E}">
        <p14:creationId xmlns:p14="http://schemas.microsoft.com/office/powerpoint/2010/main" val="162674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7443"/>
            <a:ext cx="8814391" cy="397032"/>
          </a:xfrm>
        </p:spPr>
        <p:txBody>
          <a:bodyPr>
            <a:normAutofit fontScale="90000"/>
          </a:bodyPr>
          <a:lstStyle/>
          <a:p>
            <a:r>
              <a:rPr lang="en-US" dirty="0"/>
              <a:t>Driving Demand for You</a:t>
            </a:r>
          </a:p>
        </p:txBody>
      </p:sp>
      <p:pic>
        <p:nvPicPr>
          <p:cNvPr id="9" name="Picture 8"/>
          <p:cNvPicPr>
            <a:picLocks noChangeAspect="1"/>
          </p:cNvPicPr>
          <p:nvPr/>
        </p:nvPicPr>
        <p:blipFill>
          <a:blip r:embed="rId3"/>
          <a:stretch>
            <a:fillRect/>
          </a:stretch>
        </p:blipFill>
        <p:spPr>
          <a:xfrm>
            <a:off x="4185686" y="819341"/>
            <a:ext cx="4817118" cy="2418037"/>
          </a:xfrm>
          <a:prstGeom prst="rect">
            <a:avLst/>
          </a:prstGeom>
          <a:ln>
            <a:solidFill>
              <a:schemeClr val="tx1"/>
            </a:solid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905728"/>
            <a:ext cx="2392300" cy="2245265"/>
          </a:xfrm>
          <a:prstGeom prst="rect">
            <a:avLst/>
          </a:prstGeom>
          <a:ln>
            <a:solidFill>
              <a:schemeClr val="tx1"/>
            </a:solid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9822" y="2398503"/>
            <a:ext cx="2104572" cy="2543657"/>
          </a:xfrm>
          <a:prstGeom prst="rect">
            <a:avLst/>
          </a:prstGeom>
          <a:ln>
            <a:solidFill>
              <a:schemeClr val="tx1"/>
            </a:solidFill>
          </a:ln>
        </p:spPr>
      </p:pic>
      <p:sp>
        <p:nvSpPr>
          <p:cNvPr id="6" name="Title 1"/>
          <p:cNvSpPr txBox="1">
            <a:spLocks/>
          </p:cNvSpPr>
          <p:nvPr/>
        </p:nvSpPr>
        <p:spPr>
          <a:xfrm>
            <a:off x="4970070" y="3351291"/>
            <a:ext cx="4032734" cy="53225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a:t>Featured Partners &amp; Promos</a:t>
            </a:r>
          </a:p>
        </p:txBody>
      </p:sp>
      <p:sp>
        <p:nvSpPr>
          <p:cNvPr id="7" name="Title 1"/>
          <p:cNvSpPr txBox="1">
            <a:spLocks/>
          </p:cNvSpPr>
          <p:nvPr/>
        </p:nvSpPr>
        <p:spPr>
          <a:xfrm>
            <a:off x="4393068" y="4466323"/>
            <a:ext cx="2783653" cy="397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a:t>Tip Blogs</a:t>
            </a:r>
          </a:p>
        </p:txBody>
      </p:sp>
      <p:sp>
        <p:nvSpPr>
          <p:cNvPr id="8" name="Title 1"/>
          <p:cNvSpPr txBox="1">
            <a:spLocks/>
          </p:cNvSpPr>
          <p:nvPr/>
        </p:nvSpPr>
        <p:spPr>
          <a:xfrm>
            <a:off x="65846" y="3037756"/>
            <a:ext cx="2783653" cy="78898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a:t>Marketplace Emails</a:t>
            </a:r>
          </a:p>
        </p:txBody>
      </p:sp>
    </p:spTree>
    <p:extLst>
      <p:ext uri="{BB962C8B-B14F-4D97-AF65-F5344CB8AC3E}">
        <p14:creationId xmlns:p14="http://schemas.microsoft.com/office/powerpoint/2010/main" val="238337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Partner Portal Updates </a:t>
            </a:r>
            <a:r>
              <a:rPr lang="en-US" dirty="0">
                <a:solidFill>
                  <a:schemeClr val="accent1"/>
                </a:solidFill>
              </a:rPr>
              <a:t>+</a:t>
            </a:r>
            <a:r>
              <a:rPr lang="en-US" dirty="0"/>
              <a:t> Referrals</a:t>
            </a:r>
          </a:p>
        </p:txBody>
      </p:sp>
      <p:sp>
        <p:nvSpPr>
          <p:cNvPr id="7" name="Title 1"/>
          <p:cNvSpPr txBox="1">
            <a:spLocks/>
          </p:cNvSpPr>
          <p:nvPr/>
        </p:nvSpPr>
        <p:spPr>
          <a:xfrm>
            <a:off x="4205463" y="4169860"/>
            <a:ext cx="4809250" cy="397032"/>
          </a:xfrm>
          <a:prstGeom prst="rect">
            <a:avLst/>
          </a:prstGeom>
        </p:spPr>
        <p:txBody>
          <a:bodyPr vert="horz" lIns="91440" tIns="45720" rIns="91440" bIns="45720" rtlCol="0" anchor="ctr">
            <a:normAutofit fontScale="60000" lnSpcReduction="20000"/>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dirty="0"/>
              <a:t>Your hub of </a:t>
            </a:r>
            <a:r>
              <a:rPr lang="en-US" dirty="0" err="1"/>
              <a:t>Magento</a:t>
            </a:r>
            <a:r>
              <a:rPr lang="en-US" dirty="0"/>
              <a:t> information and leads</a:t>
            </a:r>
          </a:p>
        </p:txBody>
      </p:sp>
      <p:pic>
        <p:nvPicPr>
          <p:cNvPr id="4" name="Picture 3"/>
          <p:cNvPicPr>
            <a:picLocks noChangeAspect="1"/>
          </p:cNvPicPr>
          <p:nvPr/>
        </p:nvPicPr>
        <p:blipFill>
          <a:blip r:embed="rId3"/>
          <a:stretch>
            <a:fillRect/>
          </a:stretch>
        </p:blipFill>
        <p:spPr>
          <a:xfrm>
            <a:off x="5484475" y="916902"/>
            <a:ext cx="3530238" cy="2311752"/>
          </a:xfrm>
          <a:prstGeom prst="rect">
            <a:avLst/>
          </a:prstGeom>
          <a:ln>
            <a:solidFill>
              <a:schemeClr val="tx1"/>
            </a:solidFill>
          </a:ln>
        </p:spPr>
      </p:pic>
      <p:sp>
        <p:nvSpPr>
          <p:cNvPr id="3" name="TextBox 2"/>
          <p:cNvSpPr txBox="1"/>
          <p:nvPr/>
        </p:nvSpPr>
        <p:spPr>
          <a:xfrm>
            <a:off x="442689" y="1146987"/>
            <a:ext cx="4869540" cy="538609"/>
          </a:xfrm>
          <a:prstGeom prst="rect">
            <a:avLst/>
          </a:prstGeom>
          <a:noFill/>
        </p:spPr>
        <p:txBody>
          <a:bodyPr wrap="square" rtlCol="0">
            <a:spAutoFit/>
          </a:bodyPr>
          <a:lstStyle/>
          <a:p>
            <a:r>
              <a:rPr lang="en-US" sz="2900" b="1" dirty="0">
                <a:solidFill>
                  <a:schemeClr val="accent1"/>
                </a:solidFill>
              </a:rPr>
              <a:t>1. </a:t>
            </a:r>
            <a:r>
              <a:rPr lang="en-US" sz="2900" dirty="0"/>
              <a:t>Sales / Consulting Teams </a:t>
            </a:r>
          </a:p>
        </p:txBody>
      </p:sp>
      <p:sp>
        <p:nvSpPr>
          <p:cNvPr id="6" name="TextBox 5"/>
          <p:cNvSpPr txBox="1"/>
          <p:nvPr/>
        </p:nvSpPr>
        <p:spPr>
          <a:xfrm>
            <a:off x="442689" y="2137977"/>
            <a:ext cx="4799775" cy="538609"/>
          </a:xfrm>
          <a:prstGeom prst="rect">
            <a:avLst/>
          </a:prstGeom>
          <a:noFill/>
        </p:spPr>
        <p:txBody>
          <a:bodyPr wrap="square" rtlCol="0">
            <a:spAutoFit/>
          </a:bodyPr>
          <a:lstStyle/>
          <a:p>
            <a:r>
              <a:rPr lang="en-US" sz="2900" b="1" dirty="0">
                <a:solidFill>
                  <a:schemeClr val="accent1"/>
                </a:solidFill>
              </a:rPr>
              <a:t>2. </a:t>
            </a:r>
            <a:r>
              <a:rPr lang="en-US" sz="2900" dirty="0"/>
              <a:t>Marketplace / Directory</a:t>
            </a:r>
          </a:p>
        </p:txBody>
      </p:sp>
      <p:sp>
        <p:nvSpPr>
          <p:cNvPr id="8" name="TextBox 7"/>
          <p:cNvSpPr txBox="1"/>
          <p:nvPr/>
        </p:nvSpPr>
        <p:spPr>
          <a:xfrm>
            <a:off x="442689" y="3171373"/>
            <a:ext cx="5297714" cy="538609"/>
          </a:xfrm>
          <a:prstGeom prst="rect">
            <a:avLst/>
          </a:prstGeom>
          <a:noFill/>
        </p:spPr>
        <p:txBody>
          <a:bodyPr wrap="square" rtlCol="0">
            <a:spAutoFit/>
          </a:bodyPr>
          <a:lstStyle/>
          <a:p>
            <a:r>
              <a:rPr lang="en-US" sz="2900" b="1" dirty="0">
                <a:solidFill>
                  <a:schemeClr val="accent1"/>
                </a:solidFill>
              </a:rPr>
              <a:t>3. </a:t>
            </a:r>
            <a:r>
              <a:rPr lang="en-US" sz="2900" dirty="0"/>
              <a:t>Marketing / Events </a:t>
            </a:r>
          </a:p>
        </p:txBody>
      </p:sp>
    </p:spTree>
    <p:extLst>
      <p:ext uri="{BB962C8B-B14F-4D97-AF65-F5344CB8AC3E}">
        <p14:creationId xmlns:p14="http://schemas.microsoft.com/office/powerpoint/2010/main" val="582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995" y="244876"/>
            <a:ext cx="8229600" cy="397032"/>
          </a:xfrm>
        </p:spPr>
        <p:txBody>
          <a:bodyPr>
            <a:normAutofit fontScale="90000"/>
          </a:bodyPr>
          <a:lstStyle/>
          <a:p>
            <a:r>
              <a:rPr lang="en-US" dirty="0"/>
              <a:t>Driving Demand to You</a:t>
            </a:r>
          </a:p>
        </p:txBody>
      </p:sp>
      <p:pic>
        <p:nvPicPr>
          <p:cNvPr id="4" name="Picture 3"/>
          <p:cNvPicPr>
            <a:picLocks noChangeAspect="1"/>
          </p:cNvPicPr>
          <p:nvPr/>
        </p:nvPicPr>
        <p:blipFill>
          <a:blip r:embed="rId3"/>
          <a:stretch>
            <a:fillRect/>
          </a:stretch>
        </p:blipFill>
        <p:spPr>
          <a:xfrm>
            <a:off x="1323811" y="904084"/>
            <a:ext cx="6236983" cy="3667916"/>
          </a:xfrm>
          <a:prstGeom prst="rect">
            <a:avLst/>
          </a:prstGeom>
          <a:ln>
            <a:solidFill>
              <a:schemeClr val="tx1"/>
            </a:solidFill>
          </a:ln>
        </p:spPr>
      </p:pic>
      <p:sp>
        <p:nvSpPr>
          <p:cNvPr id="5" name="Title 1"/>
          <p:cNvSpPr txBox="1">
            <a:spLocks/>
          </p:cNvSpPr>
          <p:nvPr/>
        </p:nvSpPr>
        <p:spPr>
          <a:xfrm>
            <a:off x="2231170" y="4635660"/>
            <a:ext cx="4809250" cy="397032"/>
          </a:xfrm>
          <a:prstGeom prst="rect">
            <a:avLst/>
          </a:prstGeom>
        </p:spPr>
        <p:txBody>
          <a:bodyPr vert="horz" lIns="91440" tIns="45720" rIns="91440" bIns="45720" rtlCol="0" anchor="ctr">
            <a:normAutofit fontScale="52500" lnSpcReduction="20000"/>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dirty="0"/>
              <a:t>Partner </a:t>
            </a:r>
            <a:r>
              <a:rPr lang="en-US" dirty="0" err="1"/>
              <a:t>Magento</a:t>
            </a:r>
            <a:r>
              <a:rPr lang="en-US" dirty="0"/>
              <a:t> 2 Admin Panel Integration</a:t>
            </a:r>
          </a:p>
        </p:txBody>
      </p:sp>
    </p:spTree>
    <p:extLst>
      <p:ext uri="{BB962C8B-B14F-4D97-AF65-F5344CB8AC3E}">
        <p14:creationId xmlns:p14="http://schemas.microsoft.com/office/powerpoint/2010/main" val="395974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7443"/>
            <a:ext cx="8628743" cy="397032"/>
          </a:xfrm>
        </p:spPr>
        <p:txBody>
          <a:bodyPr>
            <a:normAutofit fontScale="90000"/>
          </a:bodyPr>
          <a:lstStyle/>
          <a:p>
            <a:r>
              <a:rPr lang="en-US" dirty="0"/>
              <a:t>Driving Demand to You</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296" r="12119" b="33790"/>
          <a:stretch/>
        </p:blipFill>
        <p:spPr>
          <a:xfrm>
            <a:off x="841827" y="859254"/>
            <a:ext cx="2530428" cy="3963585"/>
          </a:xfrm>
          <a:prstGeom prst="rect">
            <a:avLst/>
          </a:prstGeom>
          <a:ln>
            <a:solidFill>
              <a:srgbClr val="A6A6A6"/>
            </a:solidFill>
          </a:ln>
        </p:spPr>
      </p:pic>
      <p:pic>
        <p:nvPicPr>
          <p:cNvPr id="9" name="Picture 8"/>
          <p:cNvPicPr>
            <a:picLocks noChangeAspect="1"/>
          </p:cNvPicPr>
          <p:nvPr/>
        </p:nvPicPr>
        <p:blipFill>
          <a:blip r:embed="rId4"/>
          <a:stretch>
            <a:fillRect/>
          </a:stretch>
        </p:blipFill>
        <p:spPr>
          <a:xfrm>
            <a:off x="3518969" y="859254"/>
            <a:ext cx="5288113" cy="3242847"/>
          </a:xfrm>
          <a:prstGeom prst="rect">
            <a:avLst/>
          </a:prstGeom>
          <a:ln>
            <a:solidFill>
              <a:schemeClr val="tx1">
                <a:lumMod val="20000"/>
                <a:lumOff val="80000"/>
              </a:schemeClr>
            </a:solidFill>
          </a:ln>
        </p:spPr>
      </p:pic>
      <p:sp>
        <p:nvSpPr>
          <p:cNvPr id="5" name="Title 1"/>
          <p:cNvSpPr txBox="1">
            <a:spLocks/>
          </p:cNvSpPr>
          <p:nvPr/>
        </p:nvSpPr>
        <p:spPr>
          <a:xfrm>
            <a:off x="3997832" y="4254000"/>
            <a:ext cx="4809250" cy="397032"/>
          </a:xfrm>
          <a:prstGeom prst="rect">
            <a:avLst/>
          </a:prstGeom>
        </p:spPr>
        <p:txBody>
          <a:bodyPr vert="horz" lIns="91440" tIns="45720" rIns="91440" bIns="45720" rtlCol="0" anchor="ctr">
            <a:normAutofit fontScale="52500" lnSpcReduction="20000"/>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dirty="0"/>
              <a:t>Premier Partner Landers &amp; Partner Directory</a:t>
            </a:r>
          </a:p>
        </p:txBody>
      </p:sp>
    </p:spTree>
    <p:extLst>
      <p:ext uri="{BB962C8B-B14F-4D97-AF65-F5344CB8AC3E}">
        <p14:creationId xmlns:p14="http://schemas.microsoft.com/office/powerpoint/2010/main" val="393532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227443"/>
            <a:ext cx="9054548" cy="397032"/>
          </a:xfrm>
        </p:spPr>
        <p:txBody>
          <a:bodyPr>
            <a:noAutofit/>
          </a:bodyPr>
          <a:lstStyle/>
          <a:p>
            <a:r>
              <a:rPr lang="en-US" sz="2900" dirty="0"/>
              <a:t>Showcasing Thought Leadership &amp; Capturing Leads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52" y="1448110"/>
            <a:ext cx="4331667" cy="253434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590" y="1448535"/>
            <a:ext cx="4346180" cy="2542840"/>
          </a:xfrm>
          <a:prstGeom prst="rect">
            <a:avLst/>
          </a:prstGeom>
        </p:spPr>
      </p:pic>
      <p:sp>
        <p:nvSpPr>
          <p:cNvPr id="5" name="Title 1"/>
          <p:cNvSpPr txBox="1">
            <a:spLocks/>
          </p:cNvSpPr>
          <p:nvPr/>
        </p:nvSpPr>
        <p:spPr>
          <a:xfrm>
            <a:off x="5319485" y="4107430"/>
            <a:ext cx="3142463" cy="397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a:t>Registered Webinars</a:t>
            </a:r>
          </a:p>
        </p:txBody>
      </p:sp>
      <p:sp>
        <p:nvSpPr>
          <p:cNvPr id="6" name="Title 1"/>
          <p:cNvSpPr txBox="1">
            <a:spLocks/>
          </p:cNvSpPr>
          <p:nvPr/>
        </p:nvSpPr>
        <p:spPr>
          <a:xfrm>
            <a:off x="660399" y="4144905"/>
            <a:ext cx="2783653" cy="397032"/>
          </a:xfrm>
          <a:prstGeom prst="rect">
            <a:avLst/>
          </a:prstGeom>
        </p:spPr>
        <p:txBody>
          <a:bodyPr vert="horz" lIns="91440" tIns="45720" rIns="91440" bIns="45720" rtlCol="0" anchor="ctr">
            <a:normAutofit fontScale="67500" lnSpcReduction="20000"/>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dirty="0"/>
              <a:t>Gated White Papers</a:t>
            </a:r>
          </a:p>
        </p:txBody>
      </p:sp>
      <p:sp>
        <p:nvSpPr>
          <p:cNvPr id="7" name="Title 1"/>
          <p:cNvSpPr txBox="1">
            <a:spLocks/>
          </p:cNvSpPr>
          <p:nvPr/>
        </p:nvSpPr>
        <p:spPr>
          <a:xfrm>
            <a:off x="2831259" y="4524492"/>
            <a:ext cx="3142463" cy="397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a:solidFill>
                  <a:schemeClr val="accent1"/>
                </a:solidFill>
              </a:rPr>
              <a:t>Content Please!</a:t>
            </a:r>
          </a:p>
        </p:txBody>
      </p:sp>
    </p:spTree>
    <p:extLst>
      <p:ext uri="{BB962C8B-B14F-4D97-AF65-F5344CB8AC3E}">
        <p14:creationId xmlns:p14="http://schemas.microsoft.com/office/powerpoint/2010/main" val="349894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4488"/>
            <a:ext cx="8584058" cy="397032"/>
          </a:xfrm>
        </p:spPr>
        <p:txBody>
          <a:bodyPr>
            <a:normAutofit fontScale="90000"/>
          </a:bodyPr>
          <a:lstStyle/>
          <a:p>
            <a:r>
              <a:rPr lang="en-US"/>
              <a:t>Accessing the Magento</a:t>
            </a:r>
            <a:r>
              <a:rPr lang="en-US" dirty="0"/>
              <a:t> Ecosystem</a:t>
            </a:r>
          </a:p>
        </p:txBody>
      </p:sp>
      <p:pic>
        <p:nvPicPr>
          <p:cNvPr id="5" name="Picture 4" descr="17394487592_a19bb3a983_k.jpg"/>
          <p:cNvPicPr>
            <a:picLocks noChangeAspect="1"/>
          </p:cNvPicPr>
          <p:nvPr/>
        </p:nvPicPr>
        <p:blipFill rotWithShape="1">
          <a:blip r:embed="rId3">
            <a:extLst>
              <a:ext uri="{28A0092B-C50C-407E-A947-70E740481C1C}">
                <a14:useLocalDpi xmlns:a14="http://schemas.microsoft.com/office/drawing/2010/main" val="0"/>
              </a:ext>
            </a:extLst>
          </a:blip>
          <a:srcRect l="22664"/>
          <a:stretch/>
        </p:blipFill>
        <p:spPr>
          <a:xfrm>
            <a:off x="0" y="793189"/>
            <a:ext cx="4274457" cy="3683859"/>
          </a:xfrm>
          <a:prstGeom prst="rect">
            <a:avLst/>
          </a:prstGeom>
          <a:ln>
            <a:solidFill>
              <a:srgbClr val="A6A6A6"/>
            </a:solidFill>
          </a:ln>
        </p:spPr>
      </p:pic>
      <p:pic>
        <p:nvPicPr>
          <p:cNvPr id="3" name="Picture 2"/>
          <p:cNvPicPr>
            <a:picLocks noChangeAspect="1"/>
          </p:cNvPicPr>
          <p:nvPr/>
        </p:nvPicPr>
        <p:blipFill>
          <a:blip r:embed="rId4"/>
          <a:stretch>
            <a:fillRect/>
          </a:stretch>
        </p:blipFill>
        <p:spPr>
          <a:xfrm>
            <a:off x="4274457" y="793189"/>
            <a:ext cx="4917503" cy="3688127"/>
          </a:xfrm>
          <a:prstGeom prst="rect">
            <a:avLst/>
          </a:prstGeom>
        </p:spPr>
      </p:pic>
      <p:sp>
        <p:nvSpPr>
          <p:cNvPr id="6" name="Title 1"/>
          <p:cNvSpPr txBox="1">
            <a:spLocks/>
          </p:cNvSpPr>
          <p:nvPr/>
        </p:nvSpPr>
        <p:spPr>
          <a:xfrm>
            <a:off x="539644" y="4471262"/>
            <a:ext cx="7457605" cy="397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algn="ctr"/>
            <a:r>
              <a:rPr lang="en-US" sz="2200" dirty="0" err="1"/>
              <a:t>Magento</a:t>
            </a:r>
            <a:r>
              <a:rPr lang="en-US" sz="2200" dirty="0"/>
              <a:t> Events, SI Events, Sales Training, and Kick-Offs</a:t>
            </a:r>
          </a:p>
        </p:txBody>
      </p:sp>
    </p:spTree>
    <p:extLst>
      <p:ext uri="{BB962C8B-B14F-4D97-AF65-F5344CB8AC3E}">
        <p14:creationId xmlns:p14="http://schemas.microsoft.com/office/powerpoint/2010/main" val="20274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34488"/>
            <a:ext cx="9245601" cy="397032"/>
          </a:xfrm>
        </p:spPr>
        <p:txBody>
          <a:bodyPr>
            <a:normAutofit fontScale="90000"/>
          </a:bodyPr>
          <a:lstStyle/>
          <a:p>
            <a:r>
              <a:rPr lang="en-US" dirty="0"/>
              <a:t>Focusing on Internal Sales Enablement &amp; Education</a:t>
            </a:r>
          </a:p>
        </p:txBody>
      </p:sp>
      <p:pic>
        <p:nvPicPr>
          <p:cNvPr id="6" name="Picture 5"/>
          <p:cNvPicPr>
            <a:picLocks noChangeAspect="1"/>
          </p:cNvPicPr>
          <p:nvPr/>
        </p:nvPicPr>
        <p:blipFill>
          <a:blip r:embed="rId3"/>
          <a:stretch>
            <a:fillRect/>
          </a:stretch>
        </p:blipFill>
        <p:spPr>
          <a:xfrm>
            <a:off x="6269555" y="982591"/>
            <a:ext cx="2685593" cy="2416242"/>
          </a:xfrm>
          <a:prstGeom prst="rect">
            <a:avLst/>
          </a:prstGeom>
          <a:ln>
            <a:solidFill>
              <a:srgbClr val="505153"/>
            </a:solidFill>
          </a:ln>
          <a:effectLst/>
        </p:spPr>
      </p:pic>
      <p:pic>
        <p:nvPicPr>
          <p:cNvPr id="4" name="Picture 3"/>
          <p:cNvPicPr>
            <a:picLocks noChangeAspect="1"/>
          </p:cNvPicPr>
          <p:nvPr/>
        </p:nvPicPr>
        <p:blipFill>
          <a:blip r:embed="rId4"/>
          <a:stretch>
            <a:fillRect/>
          </a:stretch>
        </p:blipFill>
        <p:spPr>
          <a:xfrm>
            <a:off x="148341" y="889008"/>
            <a:ext cx="2890109" cy="3694194"/>
          </a:xfrm>
          <a:prstGeom prst="rect">
            <a:avLst/>
          </a:prstGeom>
        </p:spPr>
      </p:pic>
      <p:pic>
        <p:nvPicPr>
          <p:cNvPr id="7" name="Picture 6"/>
          <p:cNvPicPr>
            <a:picLocks noChangeAspect="1"/>
          </p:cNvPicPr>
          <p:nvPr/>
        </p:nvPicPr>
        <p:blipFill>
          <a:blip r:embed="rId5"/>
          <a:stretch>
            <a:fillRect/>
          </a:stretch>
        </p:blipFill>
        <p:spPr>
          <a:xfrm>
            <a:off x="6025337" y="3724998"/>
            <a:ext cx="3118663" cy="1553879"/>
          </a:xfrm>
          <a:prstGeom prst="rect">
            <a:avLst/>
          </a:prstGeom>
          <a:ln>
            <a:solidFill>
              <a:srgbClr val="505153"/>
            </a:solidFill>
          </a:ln>
          <a:effectLst/>
        </p:spPr>
      </p:pic>
      <p:pic>
        <p:nvPicPr>
          <p:cNvPr id="11" name="Picture 10"/>
          <p:cNvPicPr>
            <a:picLocks noChangeAspect="1"/>
          </p:cNvPicPr>
          <p:nvPr/>
        </p:nvPicPr>
        <p:blipFill>
          <a:blip r:embed="rId6"/>
          <a:stretch>
            <a:fillRect/>
          </a:stretch>
        </p:blipFill>
        <p:spPr>
          <a:xfrm>
            <a:off x="3208689" y="982591"/>
            <a:ext cx="2770705" cy="1843448"/>
          </a:xfrm>
          <a:prstGeom prst="rect">
            <a:avLst/>
          </a:prstGeom>
          <a:ln>
            <a:solidFill>
              <a:srgbClr val="505153"/>
            </a:solidFill>
          </a:ln>
        </p:spPr>
      </p:pic>
      <p:sp>
        <p:nvSpPr>
          <p:cNvPr id="8" name="Title 1"/>
          <p:cNvSpPr txBox="1">
            <a:spLocks/>
          </p:cNvSpPr>
          <p:nvPr/>
        </p:nvSpPr>
        <p:spPr>
          <a:xfrm>
            <a:off x="3038450" y="3465852"/>
            <a:ext cx="2783653" cy="397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636466"/>
                </a:solidFill>
                <a:latin typeface="Arial"/>
                <a:ea typeface="+mj-ea"/>
                <a:cs typeface="Arial"/>
              </a:defRPr>
            </a:lvl1pPr>
          </a:lstStyle>
          <a:p>
            <a:pPr marL="342900" indent="-342900">
              <a:buFont typeface="Arial" panose="020B0604020202020204" pitchFamily="34" charset="0"/>
              <a:buChar char="•"/>
            </a:pPr>
            <a:r>
              <a:rPr lang="en-US" sz="2200" dirty="0"/>
              <a:t>Team Updates</a:t>
            </a:r>
          </a:p>
          <a:p>
            <a:pPr marL="342900" indent="-342900">
              <a:buFont typeface="Arial" panose="020B0604020202020204" pitchFamily="34" charset="0"/>
              <a:buChar char="•"/>
            </a:pPr>
            <a:r>
              <a:rPr lang="en-US" sz="2200" dirty="0"/>
              <a:t>Info Sheets</a:t>
            </a:r>
          </a:p>
          <a:p>
            <a:pPr marL="342900" indent="-342900">
              <a:buFont typeface="Arial" panose="020B0604020202020204" pitchFamily="34" charset="0"/>
              <a:buChar char="•"/>
            </a:pPr>
            <a:r>
              <a:rPr lang="en-US" sz="2200" dirty="0"/>
              <a:t>Short Form Video</a:t>
            </a:r>
          </a:p>
        </p:txBody>
      </p:sp>
    </p:spTree>
    <p:extLst>
      <p:ext uri="{BB962C8B-B14F-4D97-AF65-F5344CB8AC3E}">
        <p14:creationId xmlns:p14="http://schemas.microsoft.com/office/powerpoint/2010/main" val="38691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053467" y="2911480"/>
            <a:ext cx="2902466" cy="989706"/>
          </a:xfrm>
          <a:prstGeom prst="rect">
            <a:avLst/>
          </a:prstGeom>
          <a:solidFill>
            <a:srgbClr val="6364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Renew Your Contracts</a:t>
            </a:r>
          </a:p>
        </p:txBody>
      </p:sp>
      <p:sp>
        <p:nvSpPr>
          <p:cNvPr id="13" name="Rectangle 12"/>
          <p:cNvSpPr/>
          <p:nvPr/>
        </p:nvSpPr>
        <p:spPr>
          <a:xfrm>
            <a:off x="3077620" y="2911480"/>
            <a:ext cx="2739522" cy="9897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Update Your Badges</a:t>
            </a:r>
          </a:p>
        </p:txBody>
      </p:sp>
      <p:sp>
        <p:nvSpPr>
          <p:cNvPr id="14" name="Rectangle 13"/>
          <p:cNvSpPr/>
          <p:nvPr/>
        </p:nvSpPr>
        <p:spPr>
          <a:xfrm>
            <a:off x="229841" y="2911480"/>
            <a:ext cx="2611454" cy="98970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Call for Content!</a:t>
            </a:r>
          </a:p>
        </p:txBody>
      </p:sp>
      <p:pic>
        <p:nvPicPr>
          <p:cNvPr id="16" name="Picture 15" descr="xceler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137" y="1024742"/>
            <a:ext cx="4600575" cy="922104"/>
          </a:xfrm>
          <a:prstGeom prst="rect">
            <a:avLst/>
          </a:prstGeom>
        </p:spPr>
      </p:pic>
      <p:sp>
        <p:nvSpPr>
          <p:cNvPr id="17" name="TextBox 16"/>
          <p:cNvSpPr txBox="1"/>
          <p:nvPr/>
        </p:nvSpPr>
        <p:spPr>
          <a:xfrm>
            <a:off x="1653113" y="2053803"/>
            <a:ext cx="5558958" cy="584775"/>
          </a:xfrm>
          <a:prstGeom prst="rect">
            <a:avLst/>
          </a:prstGeom>
          <a:noFill/>
        </p:spPr>
        <p:txBody>
          <a:bodyPr wrap="none" rtlCol="0">
            <a:spAutoFit/>
          </a:bodyPr>
          <a:lstStyle/>
          <a:p>
            <a:r>
              <a:rPr lang="en-US" sz="3200" dirty="0">
                <a:solidFill>
                  <a:schemeClr val="tx2"/>
                </a:solidFill>
              </a:rPr>
              <a:t>Technology Partner Requests</a:t>
            </a:r>
          </a:p>
        </p:txBody>
      </p:sp>
    </p:spTree>
    <p:extLst>
      <p:ext uri="{BB962C8B-B14F-4D97-AF65-F5344CB8AC3E}">
        <p14:creationId xmlns:p14="http://schemas.microsoft.com/office/powerpoint/2010/main" val="421918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Q &amp; A</a:t>
            </a:r>
          </a:p>
        </p:txBody>
      </p:sp>
    </p:spTree>
    <p:extLst>
      <p:ext uri="{BB962C8B-B14F-4D97-AF65-F5344CB8AC3E}">
        <p14:creationId xmlns:p14="http://schemas.microsoft.com/office/powerpoint/2010/main" val="99346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We’ll Cover Today</a:t>
            </a:r>
          </a:p>
        </p:txBody>
      </p:sp>
      <p:sp>
        <p:nvSpPr>
          <p:cNvPr id="6" name="Rectangle 5"/>
          <p:cNvSpPr/>
          <p:nvPr/>
        </p:nvSpPr>
        <p:spPr>
          <a:xfrm>
            <a:off x="-357690" y="3844377"/>
            <a:ext cx="3834809" cy="369332"/>
          </a:xfrm>
          <a:prstGeom prst="rect">
            <a:avLst/>
          </a:prstGeom>
        </p:spPr>
        <p:txBody>
          <a:bodyPr wrap="square">
            <a:spAutoFit/>
          </a:bodyPr>
          <a:lstStyle/>
          <a:p>
            <a:pPr algn="ctr"/>
            <a:r>
              <a:rPr lang="en-US" b="1" dirty="0" err="1"/>
              <a:t>Xcelerate</a:t>
            </a:r>
            <a:r>
              <a:rPr lang="en-US" b="1" dirty="0"/>
              <a:t> Program</a:t>
            </a:r>
          </a:p>
        </p:txBody>
      </p:sp>
      <p:sp>
        <p:nvSpPr>
          <p:cNvPr id="9" name="Rectangle 8"/>
          <p:cNvSpPr/>
          <p:nvPr/>
        </p:nvSpPr>
        <p:spPr>
          <a:xfrm>
            <a:off x="2789327" y="3844377"/>
            <a:ext cx="2395868" cy="369332"/>
          </a:xfrm>
          <a:prstGeom prst="rect">
            <a:avLst/>
          </a:prstGeom>
        </p:spPr>
        <p:txBody>
          <a:bodyPr wrap="square">
            <a:spAutoFit/>
          </a:bodyPr>
          <a:lstStyle/>
          <a:p>
            <a:pPr algn="ctr"/>
            <a:r>
              <a:rPr lang="en-US" b="1" dirty="0"/>
              <a:t>Demand Generation</a:t>
            </a:r>
          </a:p>
        </p:txBody>
      </p:sp>
      <p:sp>
        <p:nvSpPr>
          <p:cNvPr id="15" name="Rectangle 14"/>
          <p:cNvSpPr/>
          <p:nvPr/>
        </p:nvSpPr>
        <p:spPr>
          <a:xfrm>
            <a:off x="7267220" y="3844377"/>
            <a:ext cx="1375686" cy="369332"/>
          </a:xfrm>
          <a:prstGeom prst="rect">
            <a:avLst/>
          </a:prstGeom>
        </p:spPr>
        <p:txBody>
          <a:bodyPr wrap="square">
            <a:spAutoFit/>
          </a:bodyPr>
          <a:lstStyle/>
          <a:p>
            <a:pPr algn="ctr"/>
            <a:r>
              <a:rPr lang="en-US" b="1" dirty="0"/>
              <a:t>Q &amp; A</a:t>
            </a:r>
          </a:p>
        </p:txBody>
      </p:sp>
      <p:grpSp>
        <p:nvGrpSpPr>
          <p:cNvPr id="13" name="Group 12"/>
          <p:cNvGrpSpPr/>
          <p:nvPr/>
        </p:nvGrpSpPr>
        <p:grpSpPr>
          <a:xfrm>
            <a:off x="6310427" y="1112090"/>
            <a:ext cx="2455038" cy="2094995"/>
            <a:chOff x="3605762" y="764416"/>
            <a:chExt cx="1568773" cy="1338705"/>
          </a:xfrm>
        </p:grpSpPr>
        <p:pic>
          <p:nvPicPr>
            <p:cNvPr id="16" name="Picture 15" descr="team3.png"/>
            <p:cNvPicPr>
              <a:picLocks noChangeAspect="1"/>
            </p:cNvPicPr>
            <p:nvPr/>
          </p:nvPicPr>
          <p:blipFill rotWithShape="1">
            <a:blip r:embed="rId3">
              <a:extLst>
                <a:ext uri="{28A0092B-C50C-407E-A947-70E740481C1C}">
                  <a14:useLocalDpi xmlns:a14="http://schemas.microsoft.com/office/drawing/2010/main" val="0"/>
                </a:ext>
              </a:extLst>
            </a:blip>
            <a:srcRect b="20181"/>
            <a:stretch/>
          </p:blipFill>
          <p:spPr>
            <a:xfrm rot="795146">
              <a:off x="3906434" y="764416"/>
              <a:ext cx="1005840" cy="1005996"/>
            </a:xfrm>
            <a:prstGeom prst="rect">
              <a:avLst/>
            </a:prstGeom>
          </p:spPr>
        </p:pic>
        <p:sp>
          <p:nvSpPr>
            <p:cNvPr id="17" name="Title 2"/>
            <p:cNvSpPr txBox="1">
              <a:spLocks/>
            </p:cNvSpPr>
            <p:nvPr/>
          </p:nvSpPr>
          <p:spPr>
            <a:xfrm>
              <a:off x="3605762" y="1785191"/>
              <a:ext cx="1568773" cy="31793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b="0" kern="1200">
                  <a:solidFill>
                    <a:schemeClr val="tx1"/>
                  </a:solidFill>
                  <a:latin typeface="Arial"/>
                  <a:ea typeface="+mj-ea"/>
                  <a:cs typeface="Arial"/>
                </a:defRPr>
              </a:lvl1pPr>
            </a:lstStyle>
            <a:p>
              <a:pPr algn="ctr"/>
              <a:r>
                <a:rPr lang="en-US" sz="1200" b="1" dirty="0">
                  <a:solidFill>
                    <a:schemeClr val="accent5"/>
                  </a:solidFill>
                </a:rPr>
                <a:t>Joy Daniels</a:t>
              </a:r>
            </a:p>
            <a:p>
              <a:pPr algn="ctr"/>
              <a:r>
                <a:rPr lang="en-US" sz="1200" b="1" dirty="0">
                  <a:solidFill>
                    <a:schemeClr val="accent5"/>
                  </a:solidFill>
                </a:rPr>
                <a:t>Tech Partner Marketing</a:t>
              </a:r>
            </a:p>
          </p:txBody>
        </p:sp>
      </p:grpSp>
      <p:grpSp>
        <p:nvGrpSpPr>
          <p:cNvPr id="18" name="Group 17"/>
          <p:cNvGrpSpPr/>
          <p:nvPr/>
        </p:nvGrpSpPr>
        <p:grpSpPr>
          <a:xfrm>
            <a:off x="4528268" y="1098489"/>
            <a:ext cx="2130441" cy="2022686"/>
            <a:chOff x="-1309077" y="814106"/>
            <a:chExt cx="1353967" cy="1285485"/>
          </a:xfrm>
        </p:grpSpPr>
        <p:pic>
          <p:nvPicPr>
            <p:cNvPr id="19" name="Picture 18" descr="team6.png"/>
            <p:cNvPicPr>
              <a:picLocks noChangeAspect="1"/>
            </p:cNvPicPr>
            <p:nvPr/>
          </p:nvPicPr>
          <p:blipFill rotWithShape="1">
            <a:blip r:embed="rId4">
              <a:extLst>
                <a:ext uri="{28A0092B-C50C-407E-A947-70E740481C1C}">
                  <a14:useLocalDpi xmlns:a14="http://schemas.microsoft.com/office/drawing/2010/main" val="0"/>
                </a:ext>
              </a:extLst>
            </a:blip>
            <a:srcRect b="42878"/>
            <a:stretch/>
          </p:blipFill>
          <p:spPr>
            <a:xfrm rot="21031368">
              <a:off x="-1194671" y="814106"/>
              <a:ext cx="1005840" cy="1019018"/>
            </a:xfrm>
            <a:prstGeom prst="rect">
              <a:avLst/>
            </a:prstGeom>
          </p:spPr>
        </p:pic>
        <p:sp>
          <p:nvSpPr>
            <p:cNvPr id="20" name="Title 2"/>
            <p:cNvSpPr txBox="1">
              <a:spLocks/>
            </p:cNvSpPr>
            <p:nvPr/>
          </p:nvSpPr>
          <p:spPr>
            <a:xfrm>
              <a:off x="-1309077" y="1835368"/>
              <a:ext cx="1353967" cy="26422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b="0" kern="1200">
                  <a:solidFill>
                    <a:schemeClr val="tx1"/>
                  </a:solidFill>
                  <a:latin typeface="Arial"/>
                  <a:ea typeface="+mj-ea"/>
                  <a:cs typeface="Arial"/>
                </a:defRPr>
              </a:lvl1pPr>
            </a:lstStyle>
            <a:p>
              <a:pPr algn="ctr"/>
              <a:r>
                <a:rPr lang="en-US" sz="1200" b="1" dirty="0">
                  <a:solidFill>
                    <a:schemeClr val="accent5"/>
                  </a:solidFill>
                </a:rPr>
                <a:t>Jon Carmody</a:t>
              </a:r>
            </a:p>
            <a:p>
              <a:pPr algn="ctr"/>
              <a:r>
                <a:rPr lang="en-US" sz="1200" b="1" dirty="0">
                  <a:solidFill>
                    <a:schemeClr val="accent5"/>
                  </a:solidFill>
                </a:rPr>
                <a:t>Tech Partner Management</a:t>
              </a:r>
            </a:p>
          </p:txBody>
        </p:sp>
      </p:grpSp>
      <p:sp>
        <p:nvSpPr>
          <p:cNvPr id="22" name="Title 2"/>
          <p:cNvSpPr txBox="1">
            <a:spLocks/>
          </p:cNvSpPr>
          <p:nvPr/>
        </p:nvSpPr>
        <p:spPr>
          <a:xfrm>
            <a:off x="419199" y="2701666"/>
            <a:ext cx="1915126" cy="50672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b="0" kern="1200">
                <a:solidFill>
                  <a:schemeClr val="tx1"/>
                </a:solidFill>
                <a:latin typeface="Arial"/>
                <a:ea typeface="+mj-ea"/>
                <a:cs typeface="Arial"/>
              </a:defRPr>
            </a:lvl1pPr>
          </a:lstStyle>
          <a:p>
            <a:pPr algn="ctr"/>
            <a:r>
              <a:rPr lang="en-US" sz="1200" b="1" dirty="0">
                <a:solidFill>
                  <a:schemeClr val="accent5"/>
                </a:solidFill>
              </a:rPr>
              <a:t>Mark Lenhard</a:t>
            </a:r>
          </a:p>
          <a:p>
            <a:pPr algn="ctr"/>
            <a:r>
              <a:rPr lang="en-US" sz="1200" b="1" dirty="0">
                <a:solidFill>
                  <a:schemeClr val="accent5"/>
                </a:solidFill>
              </a:rPr>
              <a:t>Growth &amp; Strategy</a:t>
            </a:r>
          </a:p>
        </p:txBody>
      </p:sp>
      <p:pic>
        <p:nvPicPr>
          <p:cNvPr id="23" name="Picture 22" descr="team8.png"/>
          <p:cNvPicPr>
            <a:picLocks noChangeAspect="1"/>
          </p:cNvPicPr>
          <p:nvPr/>
        </p:nvPicPr>
        <p:blipFill rotWithShape="1">
          <a:blip r:embed="rId5">
            <a:extLst>
              <a:ext uri="{28A0092B-C50C-407E-A947-70E740481C1C}">
                <a14:useLocalDpi xmlns:a14="http://schemas.microsoft.com/office/drawing/2010/main" val="0"/>
              </a:ext>
            </a:extLst>
          </a:blip>
          <a:srcRect b="33827"/>
          <a:stretch/>
        </p:blipFill>
        <p:spPr>
          <a:xfrm rot="164382">
            <a:off x="577834" y="1119585"/>
            <a:ext cx="1597857" cy="1584447"/>
          </a:xfrm>
          <a:prstGeom prst="rect">
            <a:avLst/>
          </a:prstGeom>
        </p:spPr>
      </p:pic>
      <p:sp>
        <p:nvSpPr>
          <p:cNvPr id="24" name="Title 2"/>
          <p:cNvSpPr txBox="1">
            <a:spLocks/>
          </p:cNvSpPr>
          <p:nvPr/>
        </p:nvSpPr>
        <p:spPr>
          <a:xfrm>
            <a:off x="2388841" y="2704032"/>
            <a:ext cx="1915126" cy="50672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b="0" kern="1200">
                <a:solidFill>
                  <a:schemeClr val="tx1"/>
                </a:solidFill>
                <a:latin typeface="Arial"/>
                <a:ea typeface="+mj-ea"/>
                <a:cs typeface="Arial"/>
              </a:defRPr>
            </a:lvl1pPr>
          </a:lstStyle>
          <a:p>
            <a:pPr algn="ctr"/>
            <a:r>
              <a:rPr lang="en-US" sz="1200" b="1" dirty="0">
                <a:solidFill>
                  <a:schemeClr val="accent5"/>
                </a:solidFill>
              </a:rPr>
              <a:t>Bhavin Rawal</a:t>
            </a:r>
          </a:p>
          <a:p>
            <a:pPr algn="ctr"/>
            <a:r>
              <a:rPr lang="en-US" sz="1200" b="1" dirty="0">
                <a:solidFill>
                  <a:schemeClr val="accent5"/>
                </a:solidFill>
              </a:rPr>
              <a:t>Marketplace</a:t>
            </a:r>
          </a:p>
        </p:txBody>
      </p:sp>
      <p:sp>
        <p:nvSpPr>
          <p:cNvPr id="26" name="Rectangle 25"/>
          <p:cNvSpPr/>
          <p:nvPr/>
        </p:nvSpPr>
        <p:spPr>
          <a:xfrm>
            <a:off x="5148910" y="3844377"/>
            <a:ext cx="2395868" cy="369332"/>
          </a:xfrm>
          <a:prstGeom prst="rect">
            <a:avLst/>
          </a:prstGeom>
        </p:spPr>
        <p:txBody>
          <a:bodyPr wrap="square">
            <a:spAutoFit/>
          </a:bodyPr>
          <a:lstStyle/>
          <a:p>
            <a:pPr algn="ctr"/>
            <a:r>
              <a:rPr lang="en-US" b="1" dirty="0"/>
              <a:t>Recent Activities</a:t>
            </a:r>
          </a:p>
        </p:txBody>
      </p:sp>
      <p:pic>
        <p:nvPicPr>
          <p:cNvPr id="25" name="Picture 2" descr="Bhavin Raw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4834">
            <a:off x="2633379" y="1106861"/>
            <a:ext cx="1572145" cy="1572146"/>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2728686" y="3933372"/>
            <a:ext cx="0" cy="25856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453086" y="3940629"/>
            <a:ext cx="0" cy="25856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254172" y="3947886"/>
            <a:ext cx="0" cy="25856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87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753" y="3076370"/>
            <a:ext cx="7629812" cy="1800581"/>
          </a:xfrm>
        </p:spPr>
        <p:txBody>
          <a:bodyPr/>
          <a:lstStyle/>
          <a:p>
            <a:r>
              <a:rPr lang="en-US" b="1" dirty="0"/>
              <a:t>Thank you! </a:t>
            </a:r>
            <a:br>
              <a:rPr lang="en-US" dirty="0"/>
            </a:br>
            <a:r>
              <a:rPr lang="en-US" sz="2600" dirty="0"/>
              <a:t>technologypartnerprogram@magento.com</a:t>
            </a:r>
          </a:p>
        </p:txBody>
      </p:sp>
    </p:spTree>
    <p:extLst>
      <p:ext uri="{BB962C8B-B14F-4D97-AF65-F5344CB8AC3E}">
        <p14:creationId xmlns:p14="http://schemas.microsoft.com/office/powerpoint/2010/main" val="124933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Premier Technology Partner Shout Out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017" y="1196359"/>
            <a:ext cx="2435057" cy="1573300"/>
          </a:xfrm>
          <a:prstGeom prst="rect">
            <a:avLst/>
          </a:prstGeom>
        </p:spPr>
      </p:pic>
      <p:pic>
        <p:nvPicPr>
          <p:cNvPr id="3" name="Picture 2"/>
          <p:cNvPicPr>
            <a:picLocks noChangeAspect="1"/>
          </p:cNvPicPr>
          <p:nvPr/>
        </p:nvPicPr>
        <p:blipFill>
          <a:blip r:embed="rId4"/>
          <a:stretch>
            <a:fillRect/>
          </a:stretch>
        </p:blipFill>
        <p:spPr>
          <a:xfrm>
            <a:off x="5993017" y="2769659"/>
            <a:ext cx="1968285" cy="764303"/>
          </a:xfrm>
          <a:prstGeom prst="rect">
            <a:avLst/>
          </a:prstGeom>
        </p:spPr>
      </p:pic>
      <p:pic>
        <p:nvPicPr>
          <p:cNvPr id="4" name="Picture 3"/>
          <p:cNvPicPr>
            <a:picLocks noChangeAspect="1"/>
          </p:cNvPicPr>
          <p:nvPr/>
        </p:nvPicPr>
        <p:blipFill>
          <a:blip r:embed="rId5"/>
          <a:stretch>
            <a:fillRect/>
          </a:stretch>
        </p:blipFill>
        <p:spPr>
          <a:xfrm>
            <a:off x="406295" y="2696987"/>
            <a:ext cx="2584735" cy="710802"/>
          </a:xfrm>
          <a:prstGeom prst="rect">
            <a:avLst/>
          </a:prstGeom>
        </p:spPr>
      </p:pic>
      <p:pic>
        <p:nvPicPr>
          <p:cNvPr id="15" name="Picture 14"/>
          <p:cNvPicPr>
            <a:picLocks noChangeAspect="1"/>
          </p:cNvPicPr>
          <p:nvPr/>
        </p:nvPicPr>
        <p:blipFill>
          <a:blip r:embed="rId6"/>
          <a:stretch>
            <a:fillRect/>
          </a:stretch>
        </p:blipFill>
        <p:spPr>
          <a:xfrm>
            <a:off x="406295" y="1638176"/>
            <a:ext cx="2380449" cy="577464"/>
          </a:xfrm>
          <a:prstGeom prst="rect">
            <a:avLst/>
          </a:prstGeom>
        </p:spPr>
      </p:pic>
      <p:pic>
        <p:nvPicPr>
          <p:cNvPr id="16" name="Picture 15"/>
          <p:cNvPicPr>
            <a:picLocks noChangeAspect="1"/>
          </p:cNvPicPr>
          <p:nvPr/>
        </p:nvPicPr>
        <p:blipFill>
          <a:blip r:embed="rId7"/>
          <a:stretch>
            <a:fillRect/>
          </a:stretch>
        </p:blipFill>
        <p:spPr>
          <a:xfrm>
            <a:off x="3620901" y="2596452"/>
            <a:ext cx="1357500" cy="1100729"/>
          </a:xfrm>
          <a:prstGeom prst="rect">
            <a:avLst/>
          </a:prstGeom>
        </p:spPr>
      </p:pic>
      <p:pic>
        <p:nvPicPr>
          <p:cNvPr id="17" name="Picture 16"/>
          <p:cNvPicPr>
            <a:picLocks noChangeAspect="1"/>
          </p:cNvPicPr>
          <p:nvPr/>
        </p:nvPicPr>
        <p:blipFill>
          <a:blip r:embed="rId8"/>
          <a:stretch>
            <a:fillRect/>
          </a:stretch>
        </p:blipFill>
        <p:spPr>
          <a:xfrm>
            <a:off x="2656925" y="3938481"/>
            <a:ext cx="3459508" cy="519768"/>
          </a:xfrm>
          <a:prstGeom prst="rect">
            <a:avLst/>
          </a:prstGeom>
        </p:spPr>
      </p:pic>
      <p:pic>
        <p:nvPicPr>
          <p:cNvPr id="18" name="Picture 17"/>
          <p:cNvPicPr>
            <a:picLocks noChangeAspect="1"/>
          </p:cNvPicPr>
          <p:nvPr/>
        </p:nvPicPr>
        <p:blipFill>
          <a:blip r:embed="rId9"/>
          <a:stretch>
            <a:fillRect/>
          </a:stretch>
        </p:blipFill>
        <p:spPr>
          <a:xfrm>
            <a:off x="3136172" y="1686116"/>
            <a:ext cx="2501015" cy="656659"/>
          </a:xfrm>
          <a:prstGeom prst="rect">
            <a:avLst/>
          </a:prstGeom>
        </p:spPr>
      </p:pic>
    </p:spTree>
    <p:extLst>
      <p:ext uri="{BB962C8B-B14F-4D97-AF65-F5344CB8AC3E}">
        <p14:creationId xmlns:p14="http://schemas.microsoft.com/office/powerpoint/2010/main" val="373372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04800" y="943429"/>
            <a:ext cx="8534400" cy="37267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2900" dirty="0"/>
              <a:t>Select Technology Partner Shout Out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503" y="1613338"/>
            <a:ext cx="884155" cy="1915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061" y="2008912"/>
            <a:ext cx="568836" cy="4548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932" y="1580447"/>
            <a:ext cx="658685" cy="24530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9228" y="1464357"/>
            <a:ext cx="1087300" cy="62446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44" y="1083075"/>
            <a:ext cx="1095689" cy="215217"/>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0074" y="1745991"/>
            <a:ext cx="531164" cy="28682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3441" y="1533660"/>
            <a:ext cx="1110320" cy="111032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2484" y="1520212"/>
            <a:ext cx="961596" cy="34405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3637" y="1952426"/>
            <a:ext cx="1291466" cy="494528"/>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8891" y="1102663"/>
            <a:ext cx="996608" cy="351744"/>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7579" y="2973878"/>
            <a:ext cx="981095" cy="294029"/>
          </a:xfrm>
          <a:prstGeom prst="rect">
            <a:avLst/>
          </a:prstGeom>
        </p:spPr>
      </p:pic>
      <p:pic>
        <p:nvPicPr>
          <p:cNvPr id="77" name="Picture 7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90722" y="4303627"/>
            <a:ext cx="935252" cy="216476"/>
          </a:xfrm>
          <a:prstGeom prst="rect">
            <a:avLst/>
          </a:prstGeom>
        </p:spPr>
      </p:pic>
      <p:pic>
        <p:nvPicPr>
          <p:cNvPr id="79" name="Picture 7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27367" y="2275318"/>
            <a:ext cx="845679" cy="200082"/>
          </a:xfrm>
          <a:prstGeom prst="rect">
            <a:avLst/>
          </a:prstGeom>
        </p:spPr>
      </p:pic>
      <p:pic>
        <p:nvPicPr>
          <p:cNvPr id="97" name="Picture 9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86057" y="2519243"/>
            <a:ext cx="784571" cy="423668"/>
          </a:xfrm>
          <a:prstGeom prst="rect">
            <a:avLst/>
          </a:prstGeom>
        </p:spPr>
      </p:pic>
      <p:pic>
        <p:nvPicPr>
          <p:cNvPr id="102" name="Picture 10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1247" y="3397578"/>
            <a:ext cx="652272" cy="188976"/>
          </a:xfrm>
          <a:prstGeom prst="rect">
            <a:avLst/>
          </a:prstGeom>
        </p:spPr>
      </p:pic>
      <p:pic>
        <p:nvPicPr>
          <p:cNvPr id="103" name="Picture 10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92065" y="3165923"/>
            <a:ext cx="1049823" cy="174971"/>
          </a:xfrm>
          <a:prstGeom prst="rect">
            <a:avLst/>
          </a:prstGeom>
        </p:spPr>
      </p:pic>
      <p:pic>
        <p:nvPicPr>
          <p:cNvPr id="104" name="Picture 10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52566" y="3627862"/>
            <a:ext cx="1333560" cy="499556"/>
          </a:xfrm>
          <a:prstGeom prst="rect">
            <a:avLst/>
          </a:prstGeom>
        </p:spPr>
      </p:pic>
      <p:pic>
        <p:nvPicPr>
          <p:cNvPr id="105" name="Picture 10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61042" y="4013181"/>
            <a:ext cx="839438" cy="290446"/>
          </a:xfrm>
          <a:prstGeom prst="rect">
            <a:avLst/>
          </a:prstGeom>
        </p:spPr>
      </p:pic>
      <p:pic>
        <p:nvPicPr>
          <p:cNvPr id="106" name="Picture 10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32751" y="2822250"/>
            <a:ext cx="1212571" cy="406211"/>
          </a:xfrm>
          <a:prstGeom prst="rect">
            <a:avLst/>
          </a:prstGeom>
        </p:spPr>
      </p:pic>
      <p:pic>
        <p:nvPicPr>
          <p:cNvPr id="109" name="Picture 10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42860" y="2594475"/>
            <a:ext cx="796031" cy="144187"/>
          </a:xfrm>
          <a:prstGeom prst="rect">
            <a:avLst/>
          </a:prstGeom>
        </p:spPr>
      </p:pic>
      <p:pic>
        <p:nvPicPr>
          <p:cNvPr id="110" name="Picture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5635" y="4028869"/>
            <a:ext cx="782938" cy="424092"/>
          </a:xfrm>
          <a:prstGeom prst="rect">
            <a:avLst/>
          </a:prstGeom>
        </p:spPr>
      </p:pic>
      <p:pic>
        <p:nvPicPr>
          <p:cNvPr id="111" name="Picture 1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8520" y="3475070"/>
            <a:ext cx="1281423" cy="411665"/>
          </a:xfrm>
          <a:prstGeom prst="rect">
            <a:avLst/>
          </a:prstGeom>
        </p:spPr>
      </p:pic>
      <p:pic>
        <p:nvPicPr>
          <p:cNvPr id="112" name="Picture 1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32587" y="4348231"/>
            <a:ext cx="1239413" cy="176339"/>
          </a:xfrm>
          <a:prstGeom prst="rect">
            <a:avLst/>
          </a:prstGeom>
        </p:spPr>
      </p:pic>
      <p:pic>
        <p:nvPicPr>
          <p:cNvPr id="115" name="Picture 11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17483" y="3484073"/>
            <a:ext cx="511846" cy="503656"/>
          </a:xfrm>
          <a:prstGeom prst="rect">
            <a:avLst/>
          </a:prstGeom>
        </p:spPr>
      </p:pic>
      <p:pic>
        <p:nvPicPr>
          <p:cNvPr id="116" name="Picture 11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4691" y="2243837"/>
            <a:ext cx="1080522" cy="266889"/>
          </a:xfrm>
          <a:prstGeom prst="rect">
            <a:avLst/>
          </a:prstGeom>
        </p:spPr>
      </p:pic>
      <p:pic>
        <p:nvPicPr>
          <p:cNvPr id="118" name="Picture 1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70182" y="4137476"/>
            <a:ext cx="1103730" cy="256903"/>
          </a:xfrm>
          <a:prstGeom prst="rect">
            <a:avLst/>
          </a:prstGeom>
        </p:spPr>
      </p:pic>
      <p:pic>
        <p:nvPicPr>
          <p:cNvPr id="119" name="Picture 11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54170" y="3689280"/>
            <a:ext cx="816985" cy="131637"/>
          </a:xfrm>
          <a:prstGeom prst="rect">
            <a:avLst/>
          </a:prstGeom>
        </p:spPr>
      </p:pic>
      <p:pic>
        <p:nvPicPr>
          <p:cNvPr id="120" name="Picture 1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957385" y="4315230"/>
            <a:ext cx="1090198" cy="262283"/>
          </a:xfrm>
          <a:prstGeom prst="rect">
            <a:avLst/>
          </a:prstGeom>
        </p:spPr>
      </p:pic>
      <p:pic>
        <p:nvPicPr>
          <p:cNvPr id="4" name="Picture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532183" y="1176781"/>
            <a:ext cx="1349688" cy="176359"/>
          </a:xfrm>
          <a:prstGeom prst="rect">
            <a:avLst/>
          </a:prstGeom>
        </p:spPr>
      </p:pic>
      <p:pic>
        <p:nvPicPr>
          <p:cNvPr id="124" name="Picture 12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645889" y="2854856"/>
            <a:ext cx="1145338" cy="250015"/>
          </a:xfrm>
          <a:prstGeom prst="rect">
            <a:avLst/>
          </a:prstGeom>
        </p:spPr>
      </p:pic>
      <p:pic>
        <p:nvPicPr>
          <p:cNvPr id="125" name="Picture 124"/>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73707" y="2220975"/>
            <a:ext cx="1109869" cy="665921"/>
          </a:xfrm>
          <a:prstGeom prst="rect">
            <a:avLst/>
          </a:prstGeom>
        </p:spPr>
      </p:pic>
      <p:pic>
        <p:nvPicPr>
          <p:cNvPr id="131" name="Picture 13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10724" y="3054129"/>
            <a:ext cx="673356" cy="669441"/>
          </a:xfrm>
          <a:prstGeom prst="rect">
            <a:avLst/>
          </a:prstGeom>
        </p:spPr>
      </p:pic>
      <p:pic>
        <p:nvPicPr>
          <p:cNvPr id="132" name="Picture 13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303658" y="3594163"/>
            <a:ext cx="595301" cy="283477"/>
          </a:xfrm>
          <a:prstGeom prst="rect">
            <a:avLst/>
          </a:prstGeom>
        </p:spPr>
      </p:pic>
      <p:pic>
        <p:nvPicPr>
          <p:cNvPr id="11" name="Picture 10"/>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41666" y="2594475"/>
            <a:ext cx="1137244" cy="231343"/>
          </a:xfrm>
          <a:prstGeom prst="rect">
            <a:avLst/>
          </a:prstGeom>
        </p:spPr>
      </p:pic>
      <p:pic>
        <p:nvPicPr>
          <p:cNvPr id="1026" name="Picture 4" descr="image00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05226" y="1153319"/>
            <a:ext cx="1062037" cy="39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6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xceler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137" y="641973"/>
            <a:ext cx="4600575" cy="922104"/>
          </a:xfrm>
          <a:prstGeom prst="rect">
            <a:avLst/>
          </a:prstGeom>
        </p:spPr>
      </p:pic>
      <p:sp>
        <p:nvSpPr>
          <p:cNvPr id="9" name="TextBox 8"/>
          <p:cNvSpPr txBox="1"/>
          <p:nvPr/>
        </p:nvSpPr>
        <p:spPr>
          <a:xfrm>
            <a:off x="1821189" y="1646399"/>
            <a:ext cx="5398657" cy="584775"/>
          </a:xfrm>
          <a:prstGeom prst="rect">
            <a:avLst/>
          </a:prstGeom>
          <a:noFill/>
        </p:spPr>
        <p:txBody>
          <a:bodyPr wrap="none" rtlCol="0">
            <a:spAutoFit/>
          </a:bodyPr>
          <a:lstStyle/>
          <a:p>
            <a:r>
              <a:rPr lang="en-US" sz="3200" dirty="0">
                <a:solidFill>
                  <a:schemeClr val="tx2"/>
                </a:solidFill>
              </a:rPr>
              <a:t>Technology Partner Program</a:t>
            </a:r>
          </a:p>
        </p:txBody>
      </p:sp>
      <p:sp>
        <p:nvSpPr>
          <p:cNvPr id="20" name="Rectangle 19"/>
          <p:cNvSpPr/>
          <p:nvPr/>
        </p:nvSpPr>
        <p:spPr>
          <a:xfrm>
            <a:off x="6166624" y="2778591"/>
            <a:ext cx="2579546" cy="989706"/>
          </a:xfrm>
          <a:prstGeom prst="rect">
            <a:avLst/>
          </a:prstGeom>
          <a:solidFill>
            <a:srgbClr val="6364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New Benefits</a:t>
            </a:r>
          </a:p>
        </p:txBody>
      </p:sp>
      <p:sp>
        <p:nvSpPr>
          <p:cNvPr id="21" name="Rectangle 20"/>
          <p:cNvSpPr/>
          <p:nvPr/>
        </p:nvSpPr>
        <p:spPr>
          <a:xfrm>
            <a:off x="3315602" y="2778591"/>
            <a:ext cx="2592738" cy="9897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New Commitments</a:t>
            </a:r>
          </a:p>
        </p:txBody>
      </p:sp>
      <p:sp>
        <p:nvSpPr>
          <p:cNvPr id="22" name="Rectangle 21"/>
          <p:cNvSpPr/>
          <p:nvPr/>
        </p:nvSpPr>
        <p:spPr>
          <a:xfrm>
            <a:off x="557561" y="2778591"/>
            <a:ext cx="2499758" cy="98970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New Name</a:t>
            </a:r>
          </a:p>
        </p:txBody>
      </p:sp>
    </p:spTree>
    <p:extLst>
      <p:ext uri="{BB962C8B-B14F-4D97-AF65-F5344CB8AC3E}">
        <p14:creationId xmlns:p14="http://schemas.microsoft.com/office/powerpoint/2010/main" val="17299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2009361" y="4087742"/>
            <a:ext cx="1414234" cy="0"/>
          </a:xfrm>
          <a:prstGeom prst="line">
            <a:avLst/>
          </a:prstGeom>
          <a:ln w="76200" cmpd="sng">
            <a:solidFill>
              <a:srgbClr val="50515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349501" y="1432401"/>
            <a:ext cx="1231900" cy="0"/>
          </a:xfrm>
          <a:prstGeom prst="line">
            <a:avLst/>
          </a:prstGeom>
          <a:ln w="762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096001" y="2969458"/>
            <a:ext cx="915704" cy="0"/>
          </a:xfrm>
          <a:prstGeom prst="line">
            <a:avLst/>
          </a:prstGeom>
          <a:ln w="762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solidFill>
                  <a:schemeClr val="tx2"/>
                </a:solidFill>
              </a:rPr>
              <a:t>Depths of Engagement</a:t>
            </a:r>
            <a:endParaRPr lang="en-US" sz="1800" dirty="0">
              <a:solidFill>
                <a:schemeClr val="tx2"/>
              </a:solidFill>
            </a:endParaRPr>
          </a:p>
        </p:txBody>
      </p:sp>
      <p:pic>
        <p:nvPicPr>
          <p:cNvPr id="5" name="Picture 4" descr="orange arr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871" y="787400"/>
            <a:ext cx="4680620" cy="3136900"/>
          </a:xfrm>
          <a:prstGeom prst="rect">
            <a:avLst/>
          </a:prstGeom>
        </p:spPr>
      </p:pic>
      <p:pic>
        <p:nvPicPr>
          <p:cNvPr id="7" name="Picture 6" descr="turq ar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871" y="1943100"/>
            <a:ext cx="4709333" cy="3136900"/>
          </a:xfrm>
          <a:prstGeom prst="rect">
            <a:avLst/>
          </a:prstGeom>
        </p:spPr>
      </p:pic>
      <p:pic>
        <p:nvPicPr>
          <p:cNvPr id="4" name="Picture 3" descr="grey arr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871" y="3022600"/>
            <a:ext cx="4709333" cy="3136900"/>
          </a:xfrm>
          <a:prstGeom prst="rect">
            <a:avLst/>
          </a:prstGeom>
        </p:spPr>
      </p:pic>
      <p:sp>
        <p:nvSpPr>
          <p:cNvPr id="8" name="TextBox 7"/>
          <p:cNvSpPr txBox="1"/>
          <p:nvPr/>
        </p:nvSpPr>
        <p:spPr>
          <a:xfrm>
            <a:off x="3412595" y="1207869"/>
            <a:ext cx="2210863" cy="677108"/>
          </a:xfrm>
          <a:prstGeom prst="rect">
            <a:avLst/>
          </a:prstGeom>
          <a:noFill/>
        </p:spPr>
        <p:txBody>
          <a:bodyPr wrap="none" rtlCol="0">
            <a:spAutoFit/>
          </a:bodyPr>
          <a:lstStyle/>
          <a:p>
            <a:pPr algn="ctr"/>
            <a:r>
              <a:rPr lang="en-US" sz="2000" b="1" dirty="0">
                <a:solidFill>
                  <a:srgbClr val="FFFFFF"/>
                </a:solidFill>
              </a:rPr>
              <a:t>Premier</a:t>
            </a:r>
          </a:p>
          <a:p>
            <a:pPr algn="ctr"/>
            <a:r>
              <a:rPr lang="en-US" dirty="0">
                <a:solidFill>
                  <a:srgbClr val="FFFFFF"/>
                </a:solidFill>
              </a:rPr>
              <a:t>(Formerly Platinum)</a:t>
            </a:r>
          </a:p>
        </p:txBody>
      </p:sp>
      <p:sp>
        <p:nvSpPr>
          <p:cNvPr id="10" name="TextBox 9"/>
          <p:cNvSpPr txBox="1"/>
          <p:nvPr/>
        </p:nvSpPr>
        <p:spPr>
          <a:xfrm>
            <a:off x="3267686" y="2292350"/>
            <a:ext cx="2659702" cy="677108"/>
          </a:xfrm>
          <a:prstGeom prst="rect">
            <a:avLst/>
          </a:prstGeom>
          <a:noFill/>
        </p:spPr>
        <p:txBody>
          <a:bodyPr wrap="none" rtlCol="0">
            <a:spAutoFit/>
          </a:bodyPr>
          <a:lstStyle/>
          <a:p>
            <a:pPr algn="ctr"/>
            <a:r>
              <a:rPr lang="en-US" sz="2000" b="1" dirty="0">
                <a:solidFill>
                  <a:srgbClr val="FFFFFF"/>
                </a:solidFill>
              </a:rPr>
              <a:t>Select</a:t>
            </a:r>
          </a:p>
          <a:p>
            <a:pPr algn="ctr"/>
            <a:r>
              <a:rPr lang="en-US" dirty="0">
                <a:solidFill>
                  <a:srgbClr val="FFFFFF"/>
                </a:solidFill>
              </a:rPr>
              <a:t>(Formerly Gold &amp; Silver)</a:t>
            </a:r>
          </a:p>
        </p:txBody>
      </p:sp>
      <p:sp>
        <p:nvSpPr>
          <p:cNvPr id="11" name="TextBox 10"/>
          <p:cNvSpPr txBox="1"/>
          <p:nvPr/>
        </p:nvSpPr>
        <p:spPr>
          <a:xfrm>
            <a:off x="3503107" y="3410634"/>
            <a:ext cx="2188861" cy="677108"/>
          </a:xfrm>
          <a:prstGeom prst="rect">
            <a:avLst/>
          </a:prstGeom>
          <a:noFill/>
        </p:spPr>
        <p:txBody>
          <a:bodyPr wrap="none" rtlCol="0">
            <a:spAutoFit/>
          </a:bodyPr>
          <a:lstStyle/>
          <a:p>
            <a:pPr algn="ctr"/>
            <a:r>
              <a:rPr lang="en-US" sz="2000" b="1" dirty="0">
                <a:solidFill>
                  <a:srgbClr val="FFFFFF"/>
                </a:solidFill>
              </a:rPr>
              <a:t>Registered</a:t>
            </a:r>
          </a:p>
          <a:p>
            <a:pPr algn="ctr"/>
            <a:r>
              <a:rPr lang="en-US" dirty="0">
                <a:solidFill>
                  <a:srgbClr val="FFFFFF"/>
                </a:solidFill>
              </a:rPr>
              <a:t>(Marketplace Only)</a:t>
            </a:r>
          </a:p>
        </p:txBody>
      </p:sp>
      <p:sp>
        <p:nvSpPr>
          <p:cNvPr id="13" name="TextBox 12"/>
          <p:cNvSpPr txBox="1"/>
          <p:nvPr/>
        </p:nvSpPr>
        <p:spPr>
          <a:xfrm>
            <a:off x="-50799" y="3727667"/>
            <a:ext cx="2301407" cy="692497"/>
          </a:xfrm>
          <a:prstGeom prst="rect">
            <a:avLst/>
          </a:prstGeom>
          <a:noFill/>
        </p:spPr>
        <p:txBody>
          <a:bodyPr wrap="square" rtlCol="0">
            <a:spAutoFit/>
          </a:bodyPr>
          <a:lstStyle/>
          <a:p>
            <a:pPr marL="285750" indent="-285750">
              <a:buFont typeface="Arial"/>
              <a:buChar char="•"/>
            </a:pPr>
            <a:r>
              <a:rPr lang="en-US" sz="1300" dirty="0">
                <a:solidFill>
                  <a:srgbClr val="636466"/>
                </a:solidFill>
              </a:rPr>
              <a:t>Marketplace Listing</a:t>
            </a:r>
          </a:p>
          <a:p>
            <a:pPr marL="285750" indent="-285750">
              <a:buFont typeface="Arial"/>
              <a:buChar char="•"/>
            </a:pPr>
            <a:r>
              <a:rPr lang="en-US" sz="1300" dirty="0">
                <a:solidFill>
                  <a:srgbClr val="636466"/>
                </a:solidFill>
              </a:rPr>
              <a:t>Level 1 Quality Check</a:t>
            </a:r>
          </a:p>
          <a:p>
            <a:pPr marL="285750" indent="-285750">
              <a:buFont typeface="Arial"/>
              <a:buChar char="•"/>
            </a:pPr>
            <a:r>
              <a:rPr lang="en-US" sz="1300" dirty="0">
                <a:solidFill>
                  <a:srgbClr val="636466"/>
                </a:solidFill>
              </a:rPr>
              <a:t>Marketplace Promotion</a:t>
            </a:r>
          </a:p>
        </p:txBody>
      </p:sp>
      <p:sp>
        <p:nvSpPr>
          <p:cNvPr id="14" name="TextBox 13"/>
          <p:cNvSpPr txBox="1"/>
          <p:nvPr/>
        </p:nvSpPr>
        <p:spPr>
          <a:xfrm>
            <a:off x="7011705" y="2166311"/>
            <a:ext cx="2176743" cy="2092881"/>
          </a:xfrm>
          <a:prstGeom prst="rect">
            <a:avLst/>
          </a:prstGeom>
          <a:noFill/>
        </p:spPr>
        <p:txBody>
          <a:bodyPr wrap="square" rtlCol="0">
            <a:spAutoFit/>
          </a:bodyPr>
          <a:lstStyle/>
          <a:p>
            <a:pPr marL="285750" indent="-285750">
              <a:buFont typeface="Arial"/>
              <a:buChar char="•"/>
            </a:pPr>
            <a:r>
              <a:rPr lang="en-US" sz="1300" dirty="0">
                <a:solidFill>
                  <a:srgbClr val="636466"/>
                </a:solidFill>
              </a:rPr>
              <a:t>Levels 1 &amp; 2 Quality Checks</a:t>
            </a:r>
          </a:p>
          <a:p>
            <a:pPr marL="285750" indent="-285750">
              <a:buFont typeface="Arial"/>
              <a:buChar char="•"/>
            </a:pPr>
            <a:r>
              <a:rPr lang="en-US" sz="1300" dirty="0">
                <a:solidFill>
                  <a:srgbClr val="636466"/>
                </a:solidFill>
              </a:rPr>
              <a:t>Select Partner Badge</a:t>
            </a:r>
          </a:p>
          <a:p>
            <a:pPr marL="285750" indent="-285750">
              <a:buFont typeface="Arial"/>
              <a:buChar char="•"/>
            </a:pPr>
            <a:r>
              <a:rPr lang="en-US" sz="1300" dirty="0">
                <a:solidFill>
                  <a:srgbClr val="636466"/>
                </a:solidFill>
              </a:rPr>
              <a:t>Joint Marketing Activities</a:t>
            </a:r>
          </a:p>
          <a:p>
            <a:pPr marL="285750" indent="-285750">
              <a:buFont typeface="Arial"/>
              <a:buChar char="•"/>
            </a:pPr>
            <a:r>
              <a:rPr lang="en-US" sz="1300" dirty="0">
                <a:solidFill>
                  <a:srgbClr val="636466"/>
                </a:solidFill>
              </a:rPr>
              <a:t>Internal </a:t>
            </a:r>
            <a:r>
              <a:rPr lang="en-US" sz="1300" dirty="0" err="1">
                <a:solidFill>
                  <a:srgbClr val="636466"/>
                </a:solidFill>
              </a:rPr>
              <a:t>Magento</a:t>
            </a:r>
            <a:r>
              <a:rPr lang="en-US" sz="1300" dirty="0">
                <a:solidFill>
                  <a:srgbClr val="636466"/>
                </a:solidFill>
              </a:rPr>
              <a:t> Activities</a:t>
            </a:r>
          </a:p>
          <a:p>
            <a:pPr marL="285750" indent="-285750">
              <a:buFont typeface="Arial"/>
              <a:buChar char="•"/>
            </a:pPr>
            <a:r>
              <a:rPr lang="en-US" sz="1300" dirty="0">
                <a:solidFill>
                  <a:srgbClr val="636466"/>
                </a:solidFill>
              </a:rPr>
              <a:t>Priority Sponsor Bookings </a:t>
            </a:r>
          </a:p>
          <a:p>
            <a:pPr marL="285750" indent="-285750">
              <a:buFont typeface="Arial"/>
              <a:buChar char="•"/>
            </a:pPr>
            <a:endParaRPr lang="en-US" sz="1300" dirty="0">
              <a:solidFill>
                <a:srgbClr val="636466"/>
              </a:solidFill>
            </a:endParaRPr>
          </a:p>
        </p:txBody>
      </p:sp>
      <p:sp>
        <p:nvSpPr>
          <p:cNvPr id="15" name="TextBox 14"/>
          <p:cNvSpPr txBox="1"/>
          <p:nvPr/>
        </p:nvSpPr>
        <p:spPr>
          <a:xfrm>
            <a:off x="-50799" y="1096714"/>
            <a:ext cx="2301407" cy="1692771"/>
          </a:xfrm>
          <a:prstGeom prst="rect">
            <a:avLst/>
          </a:prstGeom>
          <a:noFill/>
        </p:spPr>
        <p:txBody>
          <a:bodyPr wrap="square" rtlCol="0">
            <a:spAutoFit/>
          </a:bodyPr>
          <a:lstStyle/>
          <a:p>
            <a:pPr marL="285750" indent="-285750">
              <a:buFont typeface="Arial"/>
              <a:buChar char="•"/>
            </a:pPr>
            <a:r>
              <a:rPr lang="en-US" sz="1300" dirty="0">
                <a:solidFill>
                  <a:srgbClr val="636466"/>
                </a:solidFill>
              </a:rPr>
              <a:t>Merchant Admin Panel Listing</a:t>
            </a:r>
          </a:p>
          <a:p>
            <a:pPr marL="285750" indent="-285750">
              <a:buFont typeface="Arial"/>
              <a:buChar char="•"/>
            </a:pPr>
            <a:r>
              <a:rPr lang="en-US" sz="1300" dirty="0">
                <a:solidFill>
                  <a:srgbClr val="636466"/>
                </a:solidFill>
              </a:rPr>
              <a:t>Dedicated </a:t>
            </a:r>
            <a:r>
              <a:rPr lang="en-US" sz="1300" dirty="0" err="1">
                <a:solidFill>
                  <a:srgbClr val="636466"/>
                </a:solidFill>
              </a:rPr>
              <a:t>Magento.com</a:t>
            </a:r>
            <a:r>
              <a:rPr lang="en-US" sz="1300" dirty="0">
                <a:solidFill>
                  <a:srgbClr val="636466"/>
                </a:solidFill>
              </a:rPr>
              <a:t> Landing Page</a:t>
            </a:r>
          </a:p>
          <a:p>
            <a:pPr marL="285750" indent="-285750">
              <a:buFont typeface="Arial"/>
              <a:buChar char="•"/>
            </a:pPr>
            <a:r>
              <a:rPr lang="en-US" sz="1300" dirty="0">
                <a:solidFill>
                  <a:srgbClr val="636466"/>
                </a:solidFill>
              </a:rPr>
              <a:t>Premier Partner Badge</a:t>
            </a:r>
          </a:p>
          <a:p>
            <a:pPr marL="285750" indent="-285750">
              <a:buFont typeface="Arial"/>
              <a:buChar char="•"/>
            </a:pPr>
            <a:r>
              <a:rPr lang="en-US" sz="1300" dirty="0">
                <a:solidFill>
                  <a:srgbClr val="636466"/>
                </a:solidFill>
              </a:rPr>
              <a:t>Deeper Co-Marketing Opportunities</a:t>
            </a:r>
          </a:p>
          <a:p>
            <a:pPr marL="285750" indent="-285750">
              <a:buFont typeface="Arial"/>
              <a:buChar char="•"/>
            </a:pPr>
            <a:endParaRPr lang="en-US" sz="1300" dirty="0">
              <a:solidFill>
                <a:srgbClr val="636466"/>
              </a:solidFill>
            </a:endParaRPr>
          </a:p>
        </p:txBody>
      </p:sp>
    </p:spTree>
    <p:extLst>
      <p:ext uri="{BB962C8B-B14F-4D97-AF65-F5344CB8AC3E}">
        <p14:creationId xmlns:p14="http://schemas.microsoft.com/office/powerpoint/2010/main" val="9427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995" y="244876"/>
            <a:ext cx="8229600" cy="397032"/>
          </a:xfrm>
        </p:spPr>
        <p:txBody>
          <a:bodyPr>
            <a:normAutofit fontScale="90000"/>
          </a:bodyPr>
          <a:lstStyle/>
          <a:p>
            <a:r>
              <a:rPr lang="en-US" dirty="0"/>
              <a:t>Marketplace</a:t>
            </a:r>
          </a:p>
        </p:txBody>
      </p:sp>
      <p:pic>
        <p:nvPicPr>
          <p:cNvPr id="3" name="Picture 2"/>
          <p:cNvPicPr>
            <a:picLocks noChangeAspect="1"/>
          </p:cNvPicPr>
          <p:nvPr/>
        </p:nvPicPr>
        <p:blipFill>
          <a:blip r:embed="rId3"/>
          <a:stretch>
            <a:fillRect/>
          </a:stretch>
        </p:blipFill>
        <p:spPr>
          <a:xfrm>
            <a:off x="641764" y="804734"/>
            <a:ext cx="6416214" cy="3847093"/>
          </a:xfrm>
          <a:prstGeom prst="rect">
            <a:avLst/>
          </a:prstGeom>
          <a:ln>
            <a:solidFill>
              <a:schemeClr val="tx1"/>
            </a:solidFill>
          </a:ln>
        </p:spPr>
      </p:pic>
    </p:spTree>
    <p:extLst>
      <p:ext uri="{BB962C8B-B14F-4D97-AF65-F5344CB8AC3E}">
        <p14:creationId xmlns:p14="http://schemas.microsoft.com/office/powerpoint/2010/main" val="33554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Extension Quality Program</a:t>
            </a:r>
          </a:p>
        </p:txBody>
      </p:sp>
      <p:sp>
        <p:nvSpPr>
          <p:cNvPr id="5" name="Rectangle 4"/>
          <p:cNvSpPr/>
          <p:nvPr/>
        </p:nvSpPr>
        <p:spPr>
          <a:xfrm>
            <a:off x="4556125" y="1117407"/>
            <a:ext cx="3057319" cy="26479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t" anchorCtr="1"/>
          <a:lstStyle/>
          <a:p>
            <a:pPr algn="ctr"/>
            <a:r>
              <a:rPr lang="en-US" sz="2000" b="1" dirty="0"/>
              <a:t>Level 2 Quality Check</a:t>
            </a:r>
          </a:p>
        </p:txBody>
      </p:sp>
      <p:sp>
        <p:nvSpPr>
          <p:cNvPr id="6" name="Rectangle 5"/>
          <p:cNvSpPr/>
          <p:nvPr/>
        </p:nvSpPr>
        <p:spPr>
          <a:xfrm>
            <a:off x="1271556" y="1117407"/>
            <a:ext cx="3057319" cy="2647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t" anchorCtr="1"/>
          <a:lstStyle/>
          <a:p>
            <a:pPr algn="ctr"/>
            <a:r>
              <a:rPr lang="en-US" sz="2000" b="1" dirty="0"/>
              <a:t>Level 1 Quality Check</a:t>
            </a:r>
          </a:p>
        </p:txBody>
      </p:sp>
      <p:sp>
        <p:nvSpPr>
          <p:cNvPr id="7" name="TextBox 6"/>
          <p:cNvSpPr txBox="1"/>
          <p:nvPr/>
        </p:nvSpPr>
        <p:spPr>
          <a:xfrm>
            <a:off x="1299514" y="1624551"/>
            <a:ext cx="3029361" cy="276999"/>
          </a:xfrm>
          <a:prstGeom prst="rect">
            <a:avLst/>
          </a:prstGeom>
          <a:noFill/>
        </p:spPr>
        <p:txBody>
          <a:bodyPr wrap="square" rtlCol="0">
            <a:spAutoFit/>
          </a:bodyPr>
          <a:lstStyle/>
          <a:p>
            <a:pPr algn="ctr"/>
            <a:r>
              <a:rPr lang="en-US" sz="1200" b="1" dirty="0">
                <a:solidFill>
                  <a:srgbClr val="FFFFFF"/>
                </a:solidFill>
              </a:rPr>
              <a:t>Auto Check for All Extensions</a:t>
            </a:r>
          </a:p>
        </p:txBody>
      </p:sp>
      <p:sp>
        <p:nvSpPr>
          <p:cNvPr id="8" name="TextBox 7"/>
          <p:cNvSpPr txBox="1"/>
          <p:nvPr/>
        </p:nvSpPr>
        <p:spPr>
          <a:xfrm>
            <a:off x="1271556" y="2124897"/>
            <a:ext cx="3042061" cy="1323439"/>
          </a:xfrm>
          <a:prstGeom prst="rect">
            <a:avLst/>
          </a:prstGeom>
          <a:noFill/>
        </p:spPr>
        <p:txBody>
          <a:bodyPr wrap="square" rtlCol="0">
            <a:spAutoFit/>
          </a:bodyPr>
          <a:lstStyle/>
          <a:p>
            <a:pPr algn="ctr">
              <a:spcBef>
                <a:spcPts val="600"/>
              </a:spcBef>
            </a:pPr>
            <a:r>
              <a:rPr lang="en-US" sz="1200" dirty="0">
                <a:solidFill>
                  <a:srgbClr val="FFFFFF"/>
                </a:solidFill>
              </a:rPr>
              <a:t>Package validation</a:t>
            </a:r>
          </a:p>
          <a:p>
            <a:pPr algn="ctr">
              <a:spcBef>
                <a:spcPts val="600"/>
              </a:spcBef>
            </a:pPr>
            <a:r>
              <a:rPr lang="en-US" sz="1200" dirty="0">
                <a:solidFill>
                  <a:srgbClr val="FFFFFF"/>
                </a:solidFill>
              </a:rPr>
              <a:t>Essential coding standards</a:t>
            </a:r>
          </a:p>
          <a:p>
            <a:pPr algn="ctr">
              <a:spcBef>
                <a:spcPts val="600"/>
              </a:spcBef>
            </a:pPr>
            <a:r>
              <a:rPr lang="en-US" sz="1200" dirty="0">
                <a:solidFill>
                  <a:srgbClr val="FFFFFF"/>
                </a:solidFill>
              </a:rPr>
              <a:t>Antivirus and malware</a:t>
            </a:r>
          </a:p>
          <a:p>
            <a:pPr algn="ctr">
              <a:spcBef>
                <a:spcPts val="600"/>
              </a:spcBef>
            </a:pPr>
            <a:r>
              <a:rPr lang="en-US" sz="1200" dirty="0">
                <a:solidFill>
                  <a:srgbClr val="FFFFFF"/>
                </a:solidFill>
              </a:rPr>
              <a:t>Plagiarism check</a:t>
            </a:r>
          </a:p>
          <a:p>
            <a:pPr algn="ctr">
              <a:spcBef>
                <a:spcPts val="600"/>
              </a:spcBef>
            </a:pPr>
            <a:r>
              <a:rPr lang="en-US" sz="1200" dirty="0">
                <a:solidFill>
                  <a:srgbClr val="FFFFFF"/>
                </a:solidFill>
              </a:rPr>
              <a:t>Security check</a:t>
            </a:r>
          </a:p>
        </p:txBody>
      </p:sp>
      <p:sp>
        <p:nvSpPr>
          <p:cNvPr id="9" name="TextBox 8"/>
          <p:cNvSpPr txBox="1"/>
          <p:nvPr/>
        </p:nvSpPr>
        <p:spPr>
          <a:xfrm>
            <a:off x="4568824" y="1593657"/>
            <a:ext cx="3029361" cy="461665"/>
          </a:xfrm>
          <a:prstGeom prst="rect">
            <a:avLst/>
          </a:prstGeom>
          <a:noFill/>
        </p:spPr>
        <p:txBody>
          <a:bodyPr wrap="square" rtlCol="0">
            <a:spAutoFit/>
          </a:bodyPr>
          <a:lstStyle/>
          <a:p>
            <a:pPr algn="ctr"/>
            <a:r>
              <a:rPr lang="en-US" sz="1200" b="1" dirty="0">
                <a:solidFill>
                  <a:srgbClr val="FFFFFF"/>
                </a:solidFill>
              </a:rPr>
              <a:t>Verification for</a:t>
            </a:r>
          </a:p>
          <a:p>
            <a:pPr algn="ctr"/>
            <a:r>
              <a:rPr lang="en-US" sz="1200" b="1" dirty="0">
                <a:solidFill>
                  <a:srgbClr val="FFFFFF"/>
                </a:solidFill>
              </a:rPr>
              <a:t>Premier and Select Partners</a:t>
            </a:r>
          </a:p>
        </p:txBody>
      </p:sp>
      <p:sp>
        <p:nvSpPr>
          <p:cNvPr id="10" name="TextBox 9"/>
          <p:cNvSpPr txBox="1"/>
          <p:nvPr/>
        </p:nvSpPr>
        <p:spPr>
          <a:xfrm>
            <a:off x="4584082" y="2148016"/>
            <a:ext cx="3029362" cy="1061829"/>
          </a:xfrm>
          <a:prstGeom prst="rect">
            <a:avLst/>
          </a:prstGeom>
          <a:noFill/>
        </p:spPr>
        <p:txBody>
          <a:bodyPr wrap="square" rtlCol="0">
            <a:spAutoFit/>
          </a:bodyPr>
          <a:lstStyle/>
          <a:p>
            <a:pPr algn="ctr">
              <a:spcBef>
                <a:spcPts val="600"/>
              </a:spcBef>
            </a:pPr>
            <a:r>
              <a:rPr lang="en-US" sz="1200" dirty="0">
                <a:solidFill>
                  <a:srgbClr val="FFFFFF"/>
                </a:solidFill>
              </a:rPr>
              <a:t>Documentation review</a:t>
            </a:r>
          </a:p>
          <a:p>
            <a:pPr algn="ctr">
              <a:spcBef>
                <a:spcPts val="600"/>
              </a:spcBef>
            </a:pPr>
            <a:r>
              <a:rPr lang="en-US" sz="1200" dirty="0">
                <a:solidFill>
                  <a:srgbClr val="FFFFFF"/>
                </a:solidFill>
              </a:rPr>
              <a:t>Deep code review</a:t>
            </a:r>
          </a:p>
          <a:p>
            <a:pPr algn="ctr">
              <a:spcBef>
                <a:spcPts val="600"/>
              </a:spcBef>
            </a:pPr>
            <a:r>
              <a:rPr lang="en-US" sz="1200" dirty="0">
                <a:solidFill>
                  <a:srgbClr val="FFFFFF"/>
                </a:solidFill>
              </a:rPr>
              <a:t>Security check</a:t>
            </a:r>
          </a:p>
          <a:p>
            <a:pPr algn="ctr">
              <a:spcBef>
                <a:spcPts val="600"/>
              </a:spcBef>
            </a:pPr>
            <a:r>
              <a:rPr lang="en-US" sz="1200" dirty="0">
                <a:solidFill>
                  <a:srgbClr val="FFFFFF"/>
                </a:solidFill>
              </a:rPr>
              <a:t>Q A check</a:t>
            </a:r>
          </a:p>
        </p:txBody>
      </p:sp>
      <p:sp>
        <p:nvSpPr>
          <p:cNvPr id="11" name="TextBox 10"/>
          <p:cNvSpPr txBox="1"/>
          <p:nvPr/>
        </p:nvSpPr>
        <p:spPr>
          <a:xfrm>
            <a:off x="1299514" y="4039431"/>
            <a:ext cx="6086681" cy="338554"/>
          </a:xfrm>
          <a:prstGeom prst="rect">
            <a:avLst/>
          </a:prstGeom>
          <a:noFill/>
        </p:spPr>
        <p:txBody>
          <a:bodyPr wrap="square" rtlCol="0">
            <a:spAutoFit/>
          </a:bodyPr>
          <a:lstStyle/>
          <a:p>
            <a:pPr algn="ctr"/>
            <a:r>
              <a:rPr lang="en-US" sz="1600" dirty="0"/>
              <a:t>Level 2 Partners receive a </a:t>
            </a:r>
            <a:r>
              <a:rPr lang="en-US" sz="1600" b="1" dirty="0">
                <a:solidFill>
                  <a:schemeClr val="accent1"/>
                </a:solidFill>
              </a:rPr>
              <a:t>Top Quality </a:t>
            </a:r>
            <a:r>
              <a:rPr lang="en-US" sz="1600" dirty="0"/>
              <a:t>banner</a:t>
            </a:r>
          </a:p>
        </p:txBody>
      </p:sp>
    </p:spTree>
    <p:extLst>
      <p:ext uri="{BB962C8B-B14F-4D97-AF65-F5344CB8AC3E}">
        <p14:creationId xmlns:p14="http://schemas.microsoft.com/office/powerpoint/2010/main" val="40042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Marketplace Update</a:t>
            </a:r>
          </a:p>
        </p:txBody>
      </p:sp>
      <p:sp>
        <p:nvSpPr>
          <p:cNvPr id="3" name="Content Placeholder 2"/>
          <p:cNvSpPr>
            <a:spLocks noGrp="1"/>
          </p:cNvSpPr>
          <p:nvPr>
            <p:ph sz="half" idx="1"/>
          </p:nvPr>
        </p:nvSpPr>
        <p:spPr>
          <a:xfrm>
            <a:off x="457200" y="1041987"/>
            <a:ext cx="8229600" cy="3947786"/>
          </a:xfrm>
        </p:spPr>
        <p:txBody>
          <a:bodyPr>
            <a:noAutofit/>
          </a:bodyPr>
          <a:lstStyle/>
          <a:p>
            <a:r>
              <a:rPr lang="en-US" dirty="0"/>
              <a:t>Updated Coding Standards and Quality Check </a:t>
            </a:r>
          </a:p>
          <a:p>
            <a:r>
              <a:rPr lang="en-US" dirty="0"/>
              <a:t>Improved Search Experience</a:t>
            </a:r>
          </a:p>
          <a:p>
            <a:r>
              <a:rPr lang="en-US" dirty="0"/>
              <a:t>New Category Structure</a:t>
            </a:r>
          </a:p>
          <a:p>
            <a:r>
              <a:rPr lang="en-US" dirty="0"/>
              <a:t>Updated Look and Feel</a:t>
            </a:r>
          </a:p>
          <a:p>
            <a:endParaRPr lang="en-US" dirty="0"/>
          </a:p>
          <a:p>
            <a:endParaRPr lang="en-US" dirty="0"/>
          </a:p>
          <a:p>
            <a:pPr marL="0" indent="0">
              <a:buNone/>
            </a:pPr>
            <a:endParaRPr lang="en-US" dirty="0"/>
          </a:p>
          <a:p>
            <a:r>
              <a:rPr lang="en-US" dirty="0" err="1"/>
              <a:t>Magento</a:t>
            </a:r>
            <a:r>
              <a:rPr lang="en-US" dirty="0"/>
              <a:t> 1.x extensions on Marketplace</a:t>
            </a:r>
          </a:p>
          <a:p>
            <a:r>
              <a:rPr lang="en-US" dirty="0"/>
              <a:t>Enhanced code security and vulnerability scans</a:t>
            </a:r>
          </a:p>
          <a:p>
            <a:endParaRPr lang="en-US" dirty="0"/>
          </a:p>
        </p:txBody>
      </p:sp>
      <p:sp>
        <p:nvSpPr>
          <p:cNvPr id="4" name="TextBox 3"/>
          <p:cNvSpPr txBox="1"/>
          <p:nvPr/>
        </p:nvSpPr>
        <p:spPr>
          <a:xfrm>
            <a:off x="457200" y="2878188"/>
            <a:ext cx="8478348" cy="400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auto">
              <a:spcBef>
                <a:spcPts val="0"/>
              </a:spcBef>
              <a:spcAft>
                <a:spcPts val="0"/>
              </a:spcAft>
              <a:defRPr/>
            </a:pPr>
            <a:r>
              <a:rPr lang="en-US" sz="2000" dirty="0"/>
              <a:t>Coming Soon</a:t>
            </a:r>
          </a:p>
        </p:txBody>
      </p:sp>
    </p:spTree>
    <p:extLst>
      <p:ext uri="{BB962C8B-B14F-4D97-AF65-F5344CB8AC3E}">
        <p14:creationId xmlns:p14="http://schemas.microsoft.com/office/powerpoint/2010/main" val="186098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Custom 1">
      <a:dk1>
        <a:srgbClr val="636466"/>
      </a:dk1>
      <a:lt1>
        <a:sysClr val="window" lastClr="FFFFFF"/>
      </a:lt1>
      <a:dk2>
        <a:srgbClr val="636466"/>
      </a:dk2>
      <a:lt2>
        <a:srgbClr val="FFFFFF"/>
      </a:lt2>
      <a:accent1>
        <a:srgbClr val="F26322"/>
      </a:accent1>
      <a:accent2>
        <a:srgbClr val="FBBC97"/>
      </a:accent2>
      <a:accent3>
        <a:srgbClr val="27A2A9"/>
      </a:accent3>
      <a:accent4>
        <a:srgbClr val="B1D3D6"/>
      </a:accent4>
      <a:accent5>
        <a:srgbClr val="AEB0B2"/>
      </a:accent5>
      <a:accent6>
        <a:srgbClr val="D9DADB"/>
      </a:accent6>
      <a:hlink>
        <a:srgbClr val="27A2A9"/>
      </a:hlink>
      <a:folHlink>
        <a:srgbClr val="27A2A9"/>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oduct Marketing General" ma:contentTypeID="0x01010031B85C40B62BEA42B7C4D45AC8D2BC6F00902D0B698F73BA4DA12330BFA18C1AFE" ma:contentTypeVersion="13" ma:contentTypeDescription="Product Marketing Content Types" ma:contentTypeScope="" ma:versionID="bdadb3427cdad39e3d24ca6894838f3f">
  <xsd:schema xmlns:xsd="http://www.w3.org/2001/XMLSchema" xmlns:xs="http://www.w3.org/2001/XMLSchema" xmlns:p="http://schemas.microsoft.com/office/2006/metadata/properties" xmlns:ns2="904d1ff4-e6b1-409a-9631-29d3a14a36f7" xmlns:ns3="40bf7e35-d9dd-4a50-ad73-4911f6fedc6d" targetNamespace="http://schemas.microsoft.com/office/2006/metadata/properties" ma:root="true" ma:fieldsID="667d3bc44dbb1f76a9ebbb05be8f6968" ns2:_="" ns3:_="">
    <xsd:import namespace="904d1ff4-e6b1-409a-9631-29d3a14a36f7"/>
    <xsd:import namespace="40bf7e35-d9dd-4a50-ad73-4911f6fedc6d"/>
    <xsd:element name="properties">
      <xsd:complexType>
        <xsd:sequence>
          <xsd:element name="documentManagement">
            <xsd:complexType>
              <xsd:all>
                <xsd:element ref="ns2:Product_x0020_Release" minOccurs="0"/>
                <xsd:element ref="ns2:Date_x0020_Published"/>
                <xsd:element ref="ns2:Product_x0020_Language" minOccurs="0"/>
                <xsd:element ref="ns2:Region" minOccurs="0"/>
                <xsd:element ref="ns2:Audience"/>
                <xsd:element ref="ns2:if908eeed7ce4ebda8caf1b144be3f85"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4d1ff4-e6b1-409a-9631-29d3a14a36f7" elementFormDefault="qualified">
    <xsd:import namespace="http://schemas.microsoft.com/office/2006/documentManagement/types"/>
    <xsd:import namespace="http://schemas.microsoft.com/office/infopath/2007/PartnerControls"/>
    <xsd:element name="Product_x0020_Release" ma:index="8" nillable="true" ma:displayName="Product Release" ma:internalName="Product_x0020_Release">
      <xsd:simpleType>
        <xsd:restriction base="dms:Text">
          <xsd:maxLength value="255"/>
        </xsd:restriction>
      </xsd:simpleType>
    </xsd:element>
    <xsd:element name="Date_x0020_Published" ma:index="9" ma:displayName="Date Published" ma:format="DateOnly" ma:internalName="Date_x0020_Published" ma:readOnly="false">
      <xsd:simpleType>
        <xsd:restriction base="dms:DateTime"/>
      </xsd:simpleType>
    </xsd:element>
    <xsd:element name="Product_x0020_Language" ma:index="10" nillable="true" ma:displayName="Product Language" ma:default="EN" ma:format="Dropdown" ma:internalName="Product_x0020_Language">
      <xsd:simpleType>
        <xsd:restriction base="dms:Choice">
          <xsd:enumeration value="EN"/>
          <xsd:enumeration value="DE"/>
        </xsd:restriction>
      </xsd:simpleType>
    </xsd:element>
    <xsd:element name="Region" ma:index="11" nillable="true" ma:displayName="Region" ma:default="North America" ma:format="Dropdown" ma:internalName="Region">
      <xsd:simpleType>
        <xsd:union memberTypes="dms:Text">
          <xsd:simpleType>
            <xsd:restriction base="dms:Choice">
              <xsd:enumeration value="North America"/>
              <xsd:enumeration value="Europe"/>
            </xsd:restriction>
          </xsd:simpleType>
        </xsd:union>
      </xsd:simpleType>
    </xsd:element>
    <xsd:element name="Audience" ma:index="12" ma:displayName="Audience" ma:default="Internal" ma:format="Dropdown" ma:internalName="Audience" ma:readOnly="false">
      <xsd:simpleType>
        <xsd:restriction base="dms:Choice">
          <xsd:enumeration value="Internal"/>
          <xsd:enumeration value="External"/>
          <xsd:enumeration value="Partner"/>
          <xsd:enumeration value="Merchant"/>
          <xsd:enumeration value="Developer"/>
        </xsd:restriction>
      </xsd:simpleType>
    </xsd:element>
    <xsd:element name="if908eeed7ce4ebda8caf1b144be3f85" ma:index="13" ma:taxonomy="true" ma:internalName="if908eeed7ce4ebda8caf1b144be3f85" ma:taxonomyFieldName="Product_x0020_MM" ma:displayName="Product" ma:default="" ma:fieldId="{2f908eee-d7ce-4ebd-a8ca-f1b144be3f85}" ma:taxonomyMulti="true" ma:sspId="440ad36c-8f79-4c87-bdac-0f244edd863c" ma:termSetId="9893b4e3-b1f6-42ed-99fd-0033021055c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0bf7e35-d9dd-4a50-ad73-4911f6fedc6d" elementFormDefault="qualified">
    <xsd:import namespace="http://schemas.microsoft.com/office/2006/documentManagement/types"/>
    <xsd:import namespace="http://schemas.microsoft.com/office/infopath/2007/PartnerControls"/>
    <xsd:element name="TaxCatchAll" ma:index="14" nillable="true" ma:displayName="Taxonomy Catch All Column" ma:description="" ma:hidden="true" ma:list="{1ebd720a-f2ed-424c-a4cf-b1061ad3dcd5}" ma:internalName="TaxCatchAll" ma:showField="CatchAllData" ma:web="40bf7e35-d9dd-4a50-ad73-4911f6fedc6d">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1ebd720a-f2ed-424c-a4cf-b1061ad3dcd5}" ma:internalName="TaxCatchAllLabel" ma:readOnly="true" ma:showField="CatchAllDataLabel" ma:web="40bf7e35-d9dd-4a50-ad73-4911f6fedc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f908eeed7ce4ebda8caf1b144be3f85 xmlns="904d1ff4-e6b1-409a-9631-29d3a14a36f7">
      <Terms xmlns="http://schemas.microsoft.com/office/infopath/2007/PartnerControls"/>
    </if908eeed7ce4ebda8caf1b144be3f85>
    <TaxCatchAll xmlns="40bf7e35-d9dd-4a50-ad73-4911f6fedc6d"/>
    <Product_x0020_Language xmlns="904d1ff4-e6b1-409a-9631-29d3a14a36f7">EN</Product_x0020_Language>
    <Product_x0020_Release xmlns="904d1ff4-e6b1-409a-9631-29d3a14a36f7" xsi:nil="true"/>
    <Region xmlns="904d1ff4-e6b1-409a-9631-29d3a14a36f7">North America</Region>
    <Date_x0020_Published xmlns="904d1ff4-e6b1-409a-9631-29d3a14a36f7"/>
    <Audience xmlns="904d1ff4-e6b1-409a-9631-29d3a14a36f7">Internal</Audience>
  </documentManagement>
</p:properties>
</file>

<file path=customXml/itemProps1.xml><?xml version="1.0" encoding="utf-8"?>
<ds:datastoreItem xmlns:ds="http://schemas.openxmlformats.org/officeDocument/2006/customXml" ds:itemID="{26A86D90-9A8B-45E5-B062-8FBC956C9C68}"/>
</file>

<file path=customXml/itemProps2.xml><?xml version="1.0" encoding="utf-8"?>
<ds:datastoreItem xmlns:ds="http://schemas.openxmlformats.org/officeDocument/2006/customXml" ds:itemID="{2CA75F39-CD92-4DEE-A385-D4809E93AC5A}"/>
</file>

<file path=customXml/itemProps3.xml><?xml version="1.0" encoding="utf-8"?>
<ds:datastoreItem xmlns:ds="http://schemas.openxmlformats.org/officeDocument/2006/customXml" ds:itemID="{8AF0B02A-DFAF-44D4-B516-6F48BBF7E112}"/>
</file>

<file path=docProps/app.xml><?xml version="1.0" encoding="utf-8"?>
<Properties xmlns="http://schemas.openxmlformats.org/officeDocument/2006/extended-properties" xmlns:vt="http://schemas.openxmlformats.org/officeDocument/2006/docPropsVTypes">
  <Template/>
  <TotalTime>11449</TotalTime>
  <Words>1000</Words>
  <Application>Microsoft Office PowerPoint</Application>
  <PresentationFormat>On-screen Show (16:9)</PresentationFormat>
  <Paragraphs>159</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ＭＳ Ｐゴシック</vt:lpstr>
      <vt:lpstr>Arial</vt:lpstr>
      <vt:lpstr>Calibri</vt:lpstr>
      <vt:lpstr>Office Theme</vt:lpstr>
      <vt:lpstr>Xcelerate Technology  Partner Program Webinar August 17, 2016</vt:lpstr>
      <vt:lpstr>What We’ll Cover Today</vt:lpstr>
      <vt:lpstr>Premier Technology Partner Shout Out</vt:lpstr>
      <vt:lpstr>Select Technology Partner Shout Out</vt:lpstr>
      <vt:lpstr>PowerPoint Presentation</vt:lpstr>
      <vt:lpstr>Depths of Engagement</vt:lpstr>
      <vt:lpstr>Marketplace</vt:lpstr>
      <vt:lpstr>The Extension Quality Program</vt:lpstr>
      <vt:lpstr>Marketplace Update</vt:lpstr>
      <vt:lpstr>Marketplace Momentum</vt:lpstr>
      <vt:lpstr>Driving Demand for You</vt:lpstr>
      <vt:lpstr>Partner Portal Updates + Referrals</vt:lpstr>
      <vt:lpstr>Driving Demand to You</vt:lpstr>
      <vt:lpstr>Driving Demand to You</vt:lpstr>
      <vt:lpstr>Showcasing Thought Leadership &amp; Capturing Leads</vt:lpstr>
      <vt:lpstr>Accessing the Magento Ecosystem</vt:lpstr>
      <vt:lpstr>Focusing on Internal Sales Enablement &amp; Education</vt:lpstr>
      <vt:lpstr>PowerPoint Presentation</vt:lpstr>
      <vt:lpstr>Q &amp; A</vt:lpstr>
      <vt:lpstr>Thank you!  technologypartnerprogram@magento.com</vt:lpstr>
    </vt:vector>
  </TitlesOfParts>
  <Company>ebay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La Paz, Trinkel</dc:creator>
  <cp:lastModifiedBy>Joy Daniels</cp:lastModifiedBy>
  <cp:revision>142</cp:revision>
  <dcterms:created xsi:type="dcterms:W3CDTF">2015-02-19T19:04:33Z</dcterms:created>
  <dcterms:modified xsi:type="dcterms:W3CDTF">2016-08-17T18:20:41Z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0x01010031B85C40B62BEA42B7C4D45AC8D2BC6F00902D0B698F73BA4DA12330BFA18C1AFE</vt:lpwstr>
  </property>
</Properties>
</file>